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306" r:id="rId2"/>
    <p:sldId id="261" r:id="rId3"/>
    <p:sldId id="258" r:id="rId4"/>
    <p:sldId id="262" r:id="rId5"/>
    <p:sldId id="291" r:id="rId6"/>
    <p:sldId id="303" r:id="rId7"/>
    <p:sldId id="294" r:id="rId8"/>
    <p:sldId id="305" r:id="rId9"/>
    <p:sldId id="304" r:id="rId10"/>
    <p:sldId id="289" r:id="rId11"/>
    <p:sldId id="295" r:id="rId12"/>
    <p:sldId id="299" r:id="rId13"/>
    <p:sldId id="307" r:id="rId14"/>
    <p:sldId id="308" r:id="rId15"/>
    <p:sldId id="265" r:id="rId16"/>
    <p:sldId id="290" r:id="rId17"/>
    <p:sldId id="287" r:id="rId18"/>
    <p:sldId id="284" r:id="rId19"/>
    <p:sldId id="286" r:id="rId20"/>
    <p:sldId id="292" r:id="rId21"/>
    <p:sldId id="293" r:id="rId22"/>
    <p:sldId id="309" r:id="rId23"/>
    <p:sldId id="310" r:id="rId24"/>
    <p:sldId id="296" r:id="rId25"/>
    <p:sldId id="297" r:id="rId26"/>
    <p:sldId id="312" r:id="rId27"/>
    <p:sldId id="313" r:id="rId28"/>
    <p:sldId id="314" r:id="rId29"/>
    <p:sldId id="315" r:id="rId30"/>
    <p:sldId id="316" r:id="rId31"/>
    <p:sldId id="317" r:id="rId32"/>
    <p:sldId id="318" r:id="rId33"/>
    <p:sldId id="266" r:id="rId34"/>
    <p:sldId id="319" r:id="rId35"/>
    <p:sldId id="320" r:id="rId36"/>
    <p:sldId id="300" r:id="rId37"/>
    <p:sldId id="301" r:id="rId38"/>
    <p:sldId id="302" r:id="rId39"/>
    <p:sldId id="321" r:id="rId40"/>
    <p:sldId id="323" r:id="rId41"/>
    <p:sldId id="325" r:id="rId42"/>
    <p:sldId id="327" r:id="rId43"/>
    <p:sldId id="328" r:id="rId44"/>
    <p:sldId id="329" r:id="rId45"/>
    <p:sldId id="331" r:id="rId46"/>
    <p:sldId id="375" r:id="rId47"/>
    <p:sldId id="334" r:id="rId48"/>
    <p:sldId id="336" r:id="rId49"/>
    <p:sldId id="338" r:id="rId50"/>
    <p:sldId id="376" r:id="rId51"/>
    <p:sldId id="341" r:id="rId52"/>
    <p:sldId id="342" r:id="rId53"/>
    <p:sldId id="343" r:id="rId54"/>
    <p:sldId id="344" r:id="rId55"/>
    <p:sldId id="345" r:id="rId56"/>
    <p:sldId id="346" r:id="rId57"/>
    <p:sldId id="311" r:id="rId58"/>
    <p:sldId id="259" r:id="rId59"/>
    <p:sldId id="268" r:id="rId60"/>
    <p:sldId id="269" r:id="rId61"/>
    <p:sldId id="270" r:id="rId62"/>
    <p:sldId id="271" r:id="rId63"/>
    <p:sldId id="272" r:id="rId64"/>
    <p:sldId id="273" r:id="rId65"/>
    <p:sldId id="348" r:id="rId66"/>
    <p:sldId id="288" r:id="rId67"/>
    <p:sldId id="349" r:id="rId68"/>
    <p:sldId id="263" r:id="rId69"/>
    <p:sldId id="350" r:id="rId70"/>
    <p:sldId id="351" r:id="rId71"/>
    <p:sldId id="285" r:id="rId72"/>
    <p:sldId id="352" r:id="rId73"/>
    <p:sldId id="353" r:id="rId74"/>
    <p:sldId id="354" r:id="rId75"/>
    <p:sldId id="356" r:id="rId76"/>
    <p:sldId id="358" r:id="rId77"/>
    <p:sldId id="359" r:id="rId78"/>
    <p:sldId id="360" r:id="rId79"/>
    <p:sldId id="361" r:id="rId80"/>
    <p:sldId id="362" r:id="rId81"/>
    <p:sldId id="363" r:id="rId82"/>
    <p:sldId id="364" r:id="rId83"/>
    <p:sldId id="365" r:id="rId84"/>
    <p:sldId id="366" r:id="rId85"/>
    <p:sldId id="367" r:id="rId86"/>
    <p:sldId id="368" r:id="rId87"/>
    <p:sldId id="369" r:id="rId88"/>
    <p:sldId id="370" r:id="rId89"/>
    <p:sldId id="371" r:id="rId90"/>
    <p:sldId id="372" r:id="rId91"/>
    <p:sldId id="373" r:id="rId92"/>
    <p:sldId id="374" r:id="rId93"/>
  </p:sldIdLst>
  <p:sldSz cx="12192000" cy="6858000"/>
  <p:notesSz cx="6858000" cy="9144000"/>
  <p:embeddedFontLst>
    <p:embeddedFont>
      <p:font typeface="Arial Nova Light" panose="020B0304020202020204" pitchFamily="34" charset="0"/>
      <p:regular r:id="rId94"/>
      <p:italic r:id="rId95"/>
    </p:embeddedFont>
    <p:embeddedFont>
      <p:font typeface="에스코어 드림 4 Regular" panose="020B0503030302020204" pitchFamily="34" charset="-127"/>
      <p:regular r:id="rId96"/>
    </p:embeddedFont>
    <p:embeddedFont>
      <p:font typeface="에스코어 드림 5 Medium" panose="020B0503030302020204" pitchFamily="34" charset="-127"/>
      <p:regular r:id="rId97"/>
    </p:embeddedFont>
    <p:embeddedFont>
      <p:font typeface="에스코어 드림 6 Bold" panose="020B0703030302020204" pitchFamily="34" charset="-127"/>
      <p:bold r:id="rId9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C00"/>
    <a:srgbClr val="FFEA00"/>
    <a:srgbClr val="6497B1"/>
    <a:srgbClr val="FFA000"/>
    <a:srgbClr val="BCBDBD"/>
    <a:srgbClr val="165AA8"/>
    <a:srgbClr val="393939"/>
    <a:srgbClr val="04396C"/>
    <a:srgbClr val="1E3252"/>
    <a:srgbClr val="AEAFA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9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1.fntdata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5T22:52:36.8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1,'2186'0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5T22:52:49.6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23,'0'-1,"1"0,-1 1,1-1,-1 1,0-1,1 1,-1-1,1 1,-1-1,1 1,-1-1,1 1,0 0,-1-1,1 1,-1 0,1-1,0 1,-1 0,1 0,0 0,-1 0,1 0,0-1,0 1,-1 0,1 1,0-1,-1 0,1 0,0 0,1 1,7-1,73-9,1 3,120 8,-66 1,96 17,-160-11,123 1,-132-10,-1 3,112 20,-92-13,0-3,91-6,-89-2,165 19,-163-2,-27-4,0-3,118 3,316-13,-351 12,20 0,29 3,-56-2,296 5,-361-15,80 5,115 1,-207-9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115793" y="6614007"/>
            <a:ext cx="20730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115793" y="6614007"/>
            <a:ext cx="20730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5C85567D-AB5D-4AC7-81EF-B47DBFAE57A2}" type="datetimeFigureOut">
              <a:rPr lang="ko-KR" altLang="en-US" smtClean="0"/>
              <a:pPr/>
              <a:t>2022-01-06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FFC05B24-248A-42BE-A553-D13EA5F4B5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에스코어 드림 5 Medium" panose="020B0503030302020204" pitchFamily="34" charset="-127"/>
          <a:ea typeface="에스코어 드림 5 Medium" panose="020B0503030302020204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jupyter.org/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customXml" Target="../ink/ink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svg"/><Relationship Id="rId7" Type="http://schemas.openxmlformats.org/officeDocument/2006/relationships/image" Target="../media/image80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sv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jpe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3994308" y="2676872"/>
            <a:ext cx="42033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3, 4</a:t>
            </a:r>
            <a:r>
              <a:rPr lang="ko-KR" altLang="en-US" sz="48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장 강의 자료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785573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DE4788D-9062-47F2-9AEB-8F73F7EB39DF}"/>
              </a:ext>
            </a:extLst>
          </p:cNvPr>
          <p:cNvSpPr txBox="1"/>
          <p:nvPr/>
        </p:nvSpPr>
        <p:spPr>
          <a:xfrm>
            <a:off x="5166900" y="3811795"/>
            <a:ext cx="1858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딥러닝 스터디 </a:t>
            </a:r>
            <a:r>
              <a:rPr lang="en-US" altLang="ko-KR" sz="20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</a:t>
            </a:r>
            <a:r>
              <a:rPr lang="ko-KR" altLang="en-US" sz="20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팀</a:t>
            </a:r>
          </a:p>
        </p:txBody>
      </p:sp>
    </p:spTree>
    <p:extLst>
      <p:ext uri="{BB962C8B-B14F-4D97-AF65-F5344CB8AC3E}">
        <p14:creationId xmlns:p14="http://schemas.microsoft.com/office/powerpoint/2010/main" val="2176279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821446" y="3319114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케라스</a:t>
            </a:r>
            <a:r>
              <a:rPr lang="ko-KR" altLang="en-US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2,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458418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767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630551" y="165714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케라스</a:t>
            </a:r>
            <a:r>
              <a:rPr lang="ko-KR" altLang="en-US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3.2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AD9B61-41FF-AE4F-80C9-EE81758D77C3}"/>
              </a:ext>
            </a:extLst>
          </p:cNvPr>
          <p:cNvSpPr txBox="1"/>
          <p:nvPr/>
        </p:nvSpPr>
        <p:spPr>
          <a:xfrm>
            <a:off x="343837" y="1211469"/>
            <a:ext cx="10450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딥러닝 모델을 간편하게 만들고 훈련시킬 수 있는 </a:t>
            </a:r>
            <a:r>
              <a:rPr lang="ko-KR" altLang="en-US" sz="2400" spc="-150" dirty="0" err="1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파이썬을</a:t>
            </a:r>
            <a:r>
              <a:rPr lang="ko-KR" altLang="en-US" sz="2400" spc="-15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위한 딥러닝 프레임워크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506E8B-D84B-004A-805F-F337AEF48F53}"/>
              </a:ext>
            </a:extLst>
          </p:cNvPr>
          <p:cNvSpPr/>
          <p:nvPr/>
        </p:nvSpPr>
        <p:spPr>
          <a:xfrm>
            <a:off x="174612" y="1208302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4AD608-CD57-496A-B710-DDE5FF15CC0A}"/>
              </a:ext>
            </a:extLst>
          </p:cNvPr>
          <p:cNvSpPr txBox="1"/>
          <p:nvPr/>
        </p:nvSpPr>
        <p:spPr>
          <a:xfrm>
            <a:off x="630551" y="2208492"/>
            <a:ext cx="12192000" cy="3677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spc="-150" dirty="0" err="1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케라스의</a:t>
            </a:r>
            <a:r>
              <a:rPr lang="ko-KR" altLang="en-US" sz="2400" b="1" spc="-15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특징</a:t>
            </a:r>
            <a:endParaRPr lang="en-US" altLang="ko-KR" sz="2400" b="1" spc="-150" dirty="0">
              <a:solidFill>
                <a:srgbClr val="39393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동일한 코드로 </a:t>
            </a:r>
            <a:r>
              <a:rPr lang="en-US" altLang="ko-KR" sz="2400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CPU</a:t>
            </a:r>
            <a:r>
              <a:rPr lang="ko-KR" altLang="en-US" sz="2400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 </a:t>
            </a:r>
            <a:r>
              <a:rPr lang="en-US" altLang="ko-KR" sz="2400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GPU</a:t>
            </a:r>
            <a:r>
              <a:rPr lang="ko-KR" altLang="en-US" sz="2400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실행할 수 있음</a:t>
            </a:r>
            <a:endParaRPr lang="en-US" altLang="ko-KR" sz="2400" spc="-150" dirty="0">
              <a:solidFill>
                <a:srgbClr val="39393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사용하기 쉬운 </a:t>
            </a:r>
            <a:r>
              <a:rPr lang="en-US" altLang="ko-KR" sz="2400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</a:t>
            </a:r>
            <a:r>
              <a:rPr lang="ko-KR" altLang="en-US" sz="2400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가지고 있어 딥러닝 모델의 프로토타입을 빠르게 만들 수 있음</a:t>
            </a:r>
            <a:endParaRPr lang="en-US" altLang="ko-KR" sz="2400" spc="-150" dirty="0">
              <a:solidFill>
                <a:srgbClr val="39393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spc="-150" dirty="0" err="1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합성곱</a:t>
            </a:r>
            <a:r>
              <a:rPr lang="ko-KR" altLang="en-US" sz="2400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신경망</a:t>
            </a:r>
            <a:r>
              <a:rPr lang="en-US" altLang="ko-KR" sz="2400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순환 신경망을 지원하며 자유롭게 조합하여 사용할 수 있음</a:t>
            </a:r>
            <a:endParaRPr lang="en-US" altLang="ko-KR" sz="2400" spc="-150" dirty="0">
              <a:solidFill>
                <a:srgbClr val="39393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다중입력</a:t>
            </a:r>
            <a:r>
              <a:rPr lang="en-US" altLang="ko-KR" sz="2400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r>
              <a:rPr lang="ko-KR" altLang="en-US" sz="2400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다중출력모델</a:t>
            </a:r>
            <a:r>
              <a:rPr lang="en-US" altLang="ko-KR" sz="2400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층의 공유</a:t>
            </a:r>
            <a:r>
              <a:rPr lang="en-US" altLang="ko-KR" sz="2400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공유 등 어떤 </a:t>
            </a:r>
            <a:r>
              <a:rPr lang="ko-KR" altLang="en-US" sz="2400" spc="-150" dirty="0" err="1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네크워크</a:t>
            </a:r>
            <a:r>
              <a:rPr lang="ko-KR" altLang="en-US" sz="2400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구조도 만들 수 있음</a:t>
            </a:r>
            <a:endParaRPr lang="en-US" altLang="ko-KR" sz="2400" spc="-150" dirty="0">
              <a:solidFill>
                <a:srgbClr val="39393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6112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630551" y="165714"/>
            <a:ext cx="7231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케라스를</a:t>
            </a:r>
            <a:r>
              <a:rPr lang="ko-KR" altLang="en-US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사용한 개발</a:t>
            </a:r>
            <a:r>
              <a:rPr lang="en-US" altLang="ko-KR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</a:t>
            </a:r>
            <a:r>
              <a:rPr lang="ko-KR" altLang="en-US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빠르게 둘러보기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3.2.2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506E8B-D84B-004A-805F-F337AEF48F53}"/>
              </a:ext>
            </a:extLst>
          </p:cNvPr>
          <p:cNvSpPr/>
          <p:nvPr/>
        </p:nvSpPr>
        <p:spPr>
          <a:xfrm>
            <a:off x="174612" y="1208302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A305F6-D550-4C1D-BA05-7B63EBB107A1}"/>
              </a:ext>
            </a:extLst>
          </p:cNvPr>
          <p:cNvSpPr txBox="1"/>
          <p:nvPr/>
        </p:nvSpPr>
        <p:spPr>
          <a:xfrm>
            <a:off x="282612" y="1194265"/>
            <a:ext cx="61036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전형적인 </a:t>
            </a:r>
            <a:r>
              <a:rPr kumimoji="0" lang="ko-KR" altLang="en-US" sz="2400" b="0" i="0" u="none" strike="noStrike" kern="1200" cap="none" spc="-150" normalizeH="0" baseline="0" noProof="0" dirty="0" err="1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케라스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 작업 흐름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890AF6-4DBA-4092-9F70-B1D1BAAA0837}"/>
              </a:ext>
            </a:extLst>
          </p:cNvPr>
          <p:cNvSpPr txBox="1"/>
          <p:nvPr/>
        </p:nvSpPr>
        <p:spPr>
          <a:xfrm>
            <a:off x="630551" y="2644170"/>
            <a:ext cx="1144524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solidFill>
                  <a:srgbClr val="66666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 </a:t>
            </a:r>
            <a:r>
              <a:rPr lang="ko-KR" altLang="en-US" sz="2400" b="0" i="0" dirty="0" err="1">
                <a:solidFill>
                  <a:srgbClr val="66666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텐서와</a:t>
            </a:r>
            <a:r>
              <a:rPr lang="ko-KR" altLang="en-US" sz="2400" b="0" i="0" dirty="0">
                <a:solidFill>
                  <a:srgbClr val="66666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타깃 </a:t>
            </a:r>
            <a:r>
              <a:rPr lang="ko-KR" altLang="en-US" sz="2400" b="0" i="0" dirty="0" err="1">
                <a:solidFill>
                  <a:srgbClr val="66666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텐서로</a:t>
            </a:r>
            <a:r>
              <a:rPr lang="ko-KR" altLang="en-US" sz="2400" b="0" i="0" dirty="0">
                <a:solidFill>
                  <a:srgbClr val="66666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이루어진 훈련 데이터 정의</a:t>
            </a:r>
            <a:endParaRPr lang="en-US" altLang="ko-KR" sz="2400" b="0" i="0" dirty="0">
              <a:solidFill>
                <a:srgbClr val="666666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ko-KR" altLang="en-US" sz="2400" b="0" i="0" dirty="0">
              <a:solidFill>
                <a:srgbClr val="666666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solidFill>
                  <a:srgbClr val="66666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입력과 타깃을 매핑하는 층으로 이루어진 네트워크</a:t>
            </a:r>
            <a:r>
              <a:rPr lang="en-US" altLang="ko-KR" sz="2400" b="0" i="0" dirty="0">
                <a:solidFill>
                  <a:srgbClr val="66666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b="0" i="0" dirty="0">
                <a:solidFill>
                  <a:srgbClr val="66666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또는 모델</a:t>
            </a:r>
            <a:r>
              <a:rPr lang="en-US" altLang="ko-KR" sz="2400" b="0" i="0" dirty="0">
                <a:solidFill>
                  <a:srgbClr val="66666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2400" b="0" i="0" dirty="0">
                <a:solidFill>
                  <a:srgbClr val="66666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정의</a:t>
            </a:r>
            <a:endParaRPr lang="en-US" altLang="ko-KR" sz="2400" b="0" i="0" dirty="0">
              <a:solidFill>
                <a:srgbClr val="666666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ko-KR" altLang="en-US" sz="2400" b="0" i="0" dirty="0">
              <a:solidFill>
                <a:srgbClr val="666666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solidFill>
                  <a:srgbClr val="66666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손실 함수</a:t>
            </a:r>
            <a:r>
              <a:rPr lang="en-US" altLang="ko-KR" sz="2400" b="0" i="0" dirty="0">
                <a:solidFill>
                  <a:srgbClr val="66666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b="0" i="0" dirty="0" err="1">
                <a:solidFill>
                  <a:srgbClr val="66666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옵티마이저</a:t>
            </a:r>
            <a:r>
              <a:rPr lang="en-US" altLang="ko-KR" sz="2400" b="0" i="0" dirty="0">
                <a:solidFill>
                  <a:srgbClr val="66666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b="0" i="0" dirty="0">
                <a:solidFill>
                  <a:srgbClr val="66666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모니터링하기 위한 측정 지표를 선택 </a:t>
            </a:r>
            <a:r>
              <a:rPr lang="en-US" altLang="ko-KR" sz="2400" b="0" i="0" dirty="0">
                <a:solidFill>
                  <a:srgbClr val="66666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-&gt; </a:t>
            </a:r>
            <a:r>
              <a:rPr lang="ko-KR" altLang="en-US" sz="2400" b="0" i="0" dirty="0">
                <a:solidFill>
                  <a:srgbClr val="66666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학습 과정 설정</a:t>
            </a:r>
            <a:endParaRPr lang="en-US" altLang="ko-KR" sz="2400" b="0" i="0" dirty="0">
              <a:solidFill>
                <a:srgbClr val="666666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l"/>
            <a:endParaRPr lang="ko-KR" altLang="en-US" sz="2400" b="0" i="0" dirty="0">
              <a:solidFill>
                <a:srgbClr val="666666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solidFill>
                  <a:srgbClr val="66666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 데이터에 대해 모델의 </a:t>
            </a:r>
            <a:r>
              <a:rPr lang="en-US" altLang="ko-KR" sz="2400" b="0" i="0" dirty="0">
                <a:solidFill>
                  <a:srgbClr val="66666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fit()</a:t>
            </a:r>
            <a:r>
              <a:rPr lang="ko-KR" altLang="en-US" sz="2400" b="0" i="0" dirty="0">
                <a:solidFill>
                  <a:srgbClr val="66666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메서드를 반복적으로 호출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3CB9F7-5A72-4200-BE76-BA37B4850D7F}"/>
              </a:ext>
            </a:extLst>
          </p:cNvPr>
          <p:cNvSpPr txBox="1"/>
          <p:nvPr/>
        </p:nvSpPr>
        <p:spPr>
          <a:xfrm>
            <a:off x="413567" y="1993375"/>
            <a:ext cx="10391593" cy="39703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from</a:t>
            </a:r>
            <a:r>
              <a: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b="0" i="0" dirty="0" err="1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keras</a:t>
            </a:r>
            <a:r>
              <a: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b="1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import</a:t>
            </a:r>
            <a:r>
              <a: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models </a:t>
            </a:r>
          </a:p>
          <a:p>
            <a:r>
              <a:rPr lang="en-US" altLang="ko-KR" b="1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from</a:t>
            </a:r>
            <a:r>
              <a: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b="0" i="0" dirty="0" err="1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keras</a:t>
            </a:r>
            <a:r>
              <a: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b="1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import</a:t>
            </a:r>
            <a:r>
              <a: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layers </a:t>
            </a:r>
          </a:p>
          <a:p>
            <a:r>
              <a: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model = </a:t>
            </a:r>
            <a:r>
              <a:rPr lang="en-US" altLang="ko-KR" b="0" i="0" dirty="0" err="1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models.Sequential</a:t>
            </a:r>
            <a:r>
              <a: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() </a:t>
            </a:r>
          </a:p>
          <a:p>
            <a:r>
              <a:rPr lang="en-US" altLang="ko-KR" b="0" i="0" dirty="0" err="1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model.add</a:t>
            </a:r>
            <a:r>
              <a: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-US" altLang="ko-KR" b="0" i="0" dirty="0" err="1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layers.Dense</a:t>
            </a:r>
            <a:r>
              <a: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(32, activation='</a:t>
            </a:r>
            <a:r>
              <a:rPr lang="en-US" altLang="ko-KR" b="0" i="0" dirty="0" err="1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relu</a:t>
            </a:r>
            <a:r>
              <a: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', </a:t>
            </a:r>
            <a:r>
              <a:rPr lang="en-US" altLang="ko-KR" b="0" i="0" dirty="0" err="1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input_shape</a:t>
            </a:r>
            <a:r>
              <a: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=(784,))) </a:t>
            </a:r>
            <a:r>
              <a:rPr lang="en-US" altLang="ko-KR" b="0" i="0" dirty="0" err="1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model.add</a:t>
            </a:r>
            <a:r>
              <a: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-US" altLang="ko-KR" b="0" i="0" dirty="0" err="1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layers.Dense</a:t>
            </a:r>
            <a:r>
              <a: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(10, activation='</a:t>
            </a:r>
            <a:r>
              <a:rPr lang="en-US" altLang="ko-KR" b="0" i="0" dirty="0" err="1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softmax</a:t>
            </a:r>
            <a:r>
              <a: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’))</a:t>
            </a:r>
          </a:p>
          <a:p>
            <a:endParaRPr lang="en-US" altLang="ko-KR" b="0" i="0" dirty="0"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b="0" i="0" dirty="0" err="1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input_tensor</a:t>
            </a:r>
            <a:r>
              <a: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= </a:t>
            </a:r>
            <a:r>
              <a:rPr lang="en-US" altLang="ko-KR" b="0" i="0" dirty="0" err="1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layers.Input</a:t>
            </a:r>
            <a:r>
              <a: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(shape=(784,)) </a:t>
            </a:r>
          </a:p>
          <a:p>
            <a:r>
              <a: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 = </a:t>
            </a:r>
            <a:r>
              <a:rPr lang="en-US" altLang="ko-KR" b="0" i="0" dirty="0" err="1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layers.Dense</a:t>
            </a:r>
            <a:r>
              <a: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(32, activation='</a:t>
            </a:r>
            <a:r>
              <a:rPr lang="en-US" altLang="ko-KR" b="0" i="0" dirty="0" err="1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relu</a:t>
            </a:r>
            <a:r>
              <a: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')(</a:t>
            </a:r>
            <a:r>
              <a:rPr lang="en-US" altLang="ko-KR" b="0" i="0" dirty="0" err="1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input_tensor</a:t>
            </a:r>
            <a:r>
              <a: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 </a:t>
            </a:r>
          </a:p>
          <a:p>
            <a:r>
              <a:rPr lang="en-US" altLang="ko-KR" b="0" i="0" dirty="0" err="1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output_tensor</a:t>
            </a:r>
            <a:r>
              <a: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= </a:t>
            </a:r>
            <a:r>
              <a:rPr lang="en-US" altLang="ko-KR" b="0" i="0" dirty="0" err="1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layers.Dense</a:t>
            </a:r>
            <a:r>
              <a: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(10, activation='</a:t>
            </a:r>
            <a:r>
              <a:rPr lang="en-US" altLang="ko-KR" b="0" i="0" dirty="0" err="1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softmax</a:t>
            </a:r>
            <a:r>
              <a: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')(x) </a:t>
            </a: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model = </a:t>
            </a:r>
            <a:r>
              <a:rPr lang="en-US" altLang="ko-KR" b="0" i="0" dirty="0" err="1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models.Model</a:t>
            </a:r>
            <a:r>
              <a: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(inputs=</a:t>
            </a:r>
            <a:r>
              <a:rPr lang="en-US" altLang="ko-KR" b="0" i="0" dirty="0" err="1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input_tensor</a:t>
            </a:r>
            <a:r>
              <a: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outputs=</a:t>
            </a:r>
            <a:r>
              <a:rPr lang="en-US" altLang="ko-KR" b="0" i="0" dirty="0" err="1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output_tensor</a:t>
            </a:r>
            <a:r>
              <a: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b="1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from</a:t>
            </a:r>
            <a:r>
              <a: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b="0" i="0" dirty="0" err="1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keras</a:t>
            </a:r>
            <a:r>
              <a: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b="1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import</a:t>
            </a:r>
            <a:r>
              <a: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optimizers </a:t>
            </a:r>
          </a:p>
          <a:p>
            <a:r>
              <a:rPr lang="en-US" altLang="ko-KR" b="1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import</a:t>
            </a:r>
            <a:r>
              <a: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b="0" i="0" dirty="0" err="1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tensorflow</a:t>
            </a:r>
            <a:r>
              <a: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b="1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as</a:t>
            </a:r>
            <a:r>
              <a: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b="0" i="0" dirty="0" err="1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tf</a:t>
            </a:r>
            <a:r>
              <a: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b="0" i="0" dirty="0" err="1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model.compile</a:t>
            </a:r>
            <a:r>
              <a: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(optimizer='</a:t>
            </a:r>
            <a:r>
              <a:rPr lang="en-US" altLang="ko-KR" b="0" i="0" dirty="0" err="1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rmsprop</a:t>
            </a:r>
            <a:r>
              <a: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',loss='</a:t>
            </a:r>
            <a:r>
              <a:rPr lang="en-US" altLang="ko-KR" b="0" i="0" dirty="0" err="1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mse</a:t>
            </a:r>
            <a:r>
              <a: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',metrics=['accuracy'])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4356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3933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 Table of Contents.</a:t>
            </a:r>
            <a:endParaRPr lang="ko-KR" altLang="en-US" sz="3600" spc="-3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4081193"/>
            <a:ext cx="3196246" cy="707886"/>
            <a:chOff x="294640" y="3596640"/>
            <a:chExt cx="3196246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1488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25474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신경망 시작하기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5414933"/>
            <a:ext cx="4016984" cy="707886"/>
            <a:chOff x="294640" y="3596640"/>
            <a:chExt cx="4016984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1488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4</a:t>
              </a:r>
              <a:endParaRPr lang="ko-KR" altLang="en-US" sz="4000" b="1" dirty="0">
                <a:solidFill>
                  <a:schemeClr val="accen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33682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머신 러닝의 기본 요소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4798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3108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신경망 시작하기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131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721319" y="255667"/>
            <a:ext cx="3608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딥러닝 컴퓨터 셋팅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9750606-1D89-4C34-A9AB-8299E544D955}"/>
              </a:ext>
            </a:extLst>
          </p:cNvPr>
          <p:cNvGrpSpPr/>
          <p:nvPr/>
        </p:nvGrpSpPr>
        <p:grpSpPr>
          <a:xfrm>
            <a:off x="625642" y="2026433"/>
            <a:ext cx="5739064" cy="4433493"/>
            <a:chOff x="759525" y="1823745"/>
            <a:chExt cx="5739064" cy="443349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AC8F4E8-0871-4ECC-9B39-5D08742E1A1F}"/>
                </a:ext>
              </a:extLst>
            </p:cNvPr>
            <p:cNvSpPr/>
            <p:nvPr/>
          </p:nvSpPr>
          <p:spPr>
            <a:xfrm>
              <a:off x="759525" y="1823745"/>
              <a:ext cx="5739063" cy="21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EC4AD49-1006-4BDA-8308-99F46C8B22F5}"/>
                </a:ext>
              </a:extLst>
            </p:cNvPr>
            <p:cNvSpPr/>
            <p:nvPr/>
          </p:nvSpPr>
          <p:spPr>
            <a:xfrm>
              <a:off x="759527" y="4097238"/>
              <a:ext cx="5739062" cy="2160000"/>
            </a:xfrm>
            <a:prstGeom prst="rect">
              <a:avLst/>
            </a:prstGeom>
            <a:solidFill>
              <a:srgbClr val="418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008B03C-DDF9-4272-B672-0457BF0EDB7C}"/>
                </a:ext>
              </a:extLst>
            </p:cNvPr>
            <p:cNvGrpSpPr/>
            <p:nvPr/>
          </p:nvGrpSpPr>
          <p:grpSpPr>
            <a:xfrm>
              <a:off x="873320" y="1916310"/>
              <a:ext cx="5171391" cy="3518524"/>
              <a:chOff x="873320" y="1916310"/>
              <a:chExt cx="5171391" cy="3518524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AA7D6DF9-47AF-4543-8168-1EFBB283B875}"/>
                  </a:ext>
                </a:extLst>
              </p:cNvPr>
              <p:cNvSpPr/>
              <p:nvPr/>
            </p:nvSpPr>
            <p:spPr>
              <a:xfrm>
                <a:off x="873320" y="1916310"/>
                <a:ext cx="1251401" cy="1193498"/>
              </a:xfrm>
              <a:prstGeom prst="diamond">
                <a:avLst/>
              </a:prstGeom>
              <a:solidFill>
                <a:schemeClr val="accent6"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21F127A-59DA-44CD-8865-9EDDC08EE1E1}"/>
                  </a:ext>
                </a:extLst>
              </p:cNvPr>
              <p:cNvSpPr txBox="1"/>
              <p:nvPr/>
            </p:nvSpPr>
            <p:spPr>
              <a:xfrm>
                <a:off x="1061286" y="2260252"/>
                <a:ext cx="10138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권장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0C5932-7F6B-4D39-B32B-EBD2F611A19E}"/>
                  </a:ext>
                </a:extLst>
              </p:cNvPr>
              <p:cNvSpPr txBox="1"/>
              <p:nvPr/>
            </p:nvSpPr>
            <p:spPr>
              <a:xfrm>
                <a:off x="1778885" y="2670109"/>
                <a:ext cx="42658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최신 </a:t>
                </a:r>
                <a:r>
                  <a:rPr lang="en-US" altLang="ko-KR" sz="2800" b="1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NVIDIA GPU </a:t>
                </a:r>
                <a:r>
                  <a:rPr lang="ko-KR" altLang="en-US" sz="2800" b="1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사용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699C4B-4B07-4A0A-9ABE-73B29CB2AA46}"/>
                  </a:ext>
                </a:extLst>
              </p:cNvPr>
              <p:cNvSpPr txBox="1"/>
              <p:nvPr/>
            </p:nvSpPr>
            <p:spPr>
              <a:xfrm>
                <a:off x="1286466" y="4480727"/>
                <a:ext cx="468517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AWS EC2 GPU </a:t>
                </a:r>
                <a:r>
                  <a:rPr lang="ko-KR" altLang="en-US" sz="2800" b="1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인스턴스</a:t>
                </a:r>
                <a:endParaRPr lang="en-US" altLang="ko-KR" sz="2800" b="1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r>
                  <a:rPr lang="ko-KR" altLang="en-US" sz="2800" b="1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구글 클라우드 플랫폼</a:t>
                </a:r>
              </a:p>
            </p:txBody>
          </p: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472F402-76FE-43D7-ACA6-F9874D55185C}"/>
              </a:ext>
            </a:extLst>
          </p:cNvPr>
          <p:cNvSpPr txBox="1"/>
          <p:nvPr/>
        </p:nvSpPr>
        <p:spPr>
          <a:xfrm>
            <a:off x="2071544" y="5716242"/>
            <a:ext cx="2940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4 Regular" panose="020B0503030302020204" pitchFamily="34" charset="-127"/>
              </a:rPr>
              <a:t>시간에 따라 비용 과금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A9029A-F651-4B6A-AB3E-DE65C43766C5}"/>
              </a:ext>
            </a:extLst>
          </p:cNvPr>
          <p:cNvSpPr txBox="1"/>
          <p:nvPr/>
        </p:nvSpPr>
        <p:spPr>
          <a:xfrm>
            <a:off x="2203793" y="3525235"/>
            <a:ext cx="2739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4 Regular" panose="020B0503030302020204" pitchFamily="34" charset="-127"/>
              </a:rPr>
              <a:t>- 2</a:t>
            </a:r>
            <a:r>
              <a:rPr lang="ko-KR" altLang="en-US" sz="2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4 Regular" panose="020B0503030302020204" pitchFamily="34" charset="-127"/>
              </a:rPr>
              <a:t>배</a:t>
            </a:r>
            <a:r>
              <a:rPr lang="en-US" altLang="ko-KR" sz="2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4 Regular" panose="020B0503030302020204" pitchFamily="34" charset="-127"/>
              </a:rPr>
              <a:t>~10</a:t>
            </a:r>
            <a:r>
              <a:rPr lang="ko-KR" altLang="en-US" sz="2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4 Regular" panose="020B0503030302020204" pitchFamily="34" charset="-127"/>
              </a:rPr>
              <a:t>배 속도 향상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5441D31-3AB5-477D-875D-5D4968040E0C}"/>
              </a:ext>
            </a:extLst>
          </p:cNvPr>
          <p:cNvSpPr/>
          <p:nvPr/>
        </p:nvSpPr>
        <p:spPr>
          <a:xfrm>
            <a:off x="6552671" y="2026433"/>
            <a:ext cx="4899892" cy="44334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5 Medium" panose="020B0503030302020204" pitchFamily="34" charset="-127"/>
              <a:ea typeface="에스코어 드림 4 Regular" panose="020B05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842D9E20-DA3E-4E6E-85C5-A44D0528CF05}"/>
              </a:ext>
            </a:extLst>
          </p:cNvPr>
          <p:cNvSpPr/>
          <p:nvPr/>
        </p:nvSpPr>
        <p:spPr>
          <a:xfrm>
            <a:off x="6635994" y="2079662"/>
            <a:ext cx="1251401" cy="1193498"/>
          </a:xfrm>
          <a:prstGeom prst="diamond">
            <a:avLst/>
          </a:prstGeom>
          <a:solidFill>
            <a:schemeClr val="accent6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03BDC5-FA53-42D2-B604-FE66C06ADABF}"/>
              </a:ext>
            </a:extLst>
          </p:cNvPr>
          <p:cNvSpPr txBox="1"/>
          <p:nvPr/>
        </p:nvSpPr>
        <p:spPr>
          <a:xfrm>
            <a:off x="6823960" y="2423604"/>
            <a:ext cx="1013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권장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521711-7388-490D-A595-7F5FF63D40CD}"/>
              </a:ext>
            </a:extLst>
          </p:cNvPr>
          <p:cNvSpPr txBox="1"/>
          <p:nvPr/>
        </p:nvSpPr>
        <p:spPr>
          <a:xfrm>
            <a:off x="7251556" y="3462762"/>
            <a:ext cx="376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유닉스 운영체제 사용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7C2EAE1-1810-4CFD-A547-DE2E2791B2DA}"/>
              </a:ext>
            </a:extLst>
          </p:cNvPr>
          <p:cNvSpPr txBox="1"/>
          <p:nvPr/>
        </p:nvSpPr>
        <p:spPr>
          <a:xfrm>
            <a:off x="7251556" y="4175584"/>
            <a:ext cx="3766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우분투를 사용하면 장기적으로 시간이 절약되고 문제가 발생할 가능성이 적다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F329F1-F8ED-4FA5-BC8E-D924A2A7A0EB}"/>
              </a:ext>
            </a:extLst>
          </p:cNvPr>
          <p:cNvSpPr txBox="1"/>
          <p:nvPr/>
        </p:nvSpPr>
        <p:spPr>
          <a:xfrm>
            <a:off x="265580" y="1271446"/>
            <a:ext cx="2337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spc="-300" dirty="0">
                <a:solidFill>
                  <a:srgbClr val="1E325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컴퓨터 셋팅</a:t>
            </a:r>
          </a:p>
        </p:txBody>
      </p:sp>
    </p:spTree>
    <p:extLst>
      <p:ext uri="{BB962C8B-B14F-4D97-AF65-F5344CB8AC3E}">
        <p14:creationId xmlns:p14="http://schemas.microsoft.com/office/powerpoint/2010/main" val="3294805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E6808CFE-862E-4F71-8DC7-022E5804270D}"/>
              </a:ext>
            </a:extLst>
          </p:cNvPr>
          <p:cNvSpPr/>
          <p:nvPr/>
        </p:nvSpPr>
        <p:spPr>
          <a:xfrm>
            <a:off x="792203" y="1890369"/>
            <a:ext cx="10467046" cy="809652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654C19-A88D-4260-A0B6-7D701D3722FB}"/>
              </a:ext>
            </a:extLst>
          </p:cNvPr>
          <p:cNvSpPr/>
          <p:nvPr/>
        </p:nvSpPr>
        <p:spPr>
          <a:xfrm>
            <a:off x="792203" y="2758439"/>
            <a:ext cx="5124350" cy="19136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5 Medium" panose="020B0503030302020204" pitchFamily="34" charset="-127"/>
              <a:ea typeface="에스코어 드림 4 Regular" panose="020B05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45E26C-547B-4515-933F-7DC40CC7672A}"/>
              </a:ext>
            </a:extLst>
          </p:cNvPr>
          <p:cNvSpPr/>
          <p:nvPr/>
        </p:nvSpPr>
        <p:spPr>
          <a:xfrm>
            <a:off x="772214" y="4685400"/>
            <a:ext cx="5138818" cy="19087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5 Medium" panose="020B0503030302020204" pitchFamily="34" charset="-127"/>
              <a:ea typeface="에스코어 드림 4 Regular" panose="020B05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4C5DABC-6DB6-478C-AE19-1CFA204533A6}"/>
              </a:ext>
            </a:extLst>
          </p:cNvPr>
          <p:cNvSpPr/>
          <p:nvPr/>
        </p:nvSpPr>
        <p:spPr>
          <a:xfrm>
            <a:off x="6096001" y="2758439"/>
            <a:ext cx="5151033" cy="19136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5 Medium" panose="020B0503030302020204" pitchFamily="34" charset="-127"/>
              <a:ea typeface="에스코어 드림 4 Regular" panose="020B05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9E883B9-0077-4FD1-9A92-BDC2C9D7720E}"/>
              </a:ext>
            </a:extLst>
          </p:cNvPr>
          <p:cNvSpPr/>
          <p:nvPr/>
        </p:nvSpPr>
        <p:spPr>
          <a:xfrm>
            <a:off x="6096000" y="4685400"/>
            <a:ext cx="5151034" cy="19087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5 Medium" panose="020B0503030302020204" pitchFamily="34" charset="-127"/>
              <a:ea typeface="에스코어 드림 4 Regular" panose="020B05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E6EF99-CED8-46B6-90A7-09ADBFD2618B}"/>
              </a:ext>
            </a:extLst>
          </p:cNvPr>
          <p:cNvSpPr txBox="1"/>
          <p:nvPr/>
        </p:nvSpPr>
        <p:spPr>
          <a:xfrm>
            <a:off x="132080" y="117305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6102F1-FEBE-4EB6-BDFD-4931F760A1A6}"/>
              </a:ext>
            </a:extLst>
          </p:cNvPr>
          <p:cNvSpPr txBox="1"/>
          <p:nvPr/>
        </p:nvSpPr>
        <p:spPr>
          <a:xfrm>
            <a:off x="1216469" y="2129065"/>
            <a:ext cx="9618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노트북이란 </a:t>
            </a:r>
            <a:r>
              <a:rPr lang="en-US" altLang="ko-KR" sz="20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Http://jupyter.org</a:t>
            </a:r>
            <a:r>
              <a:rPr lang="ko-KR" altLang="en-US" sz="20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만든 파일로 웹 브라우저에서 작성할 수 있다</a:t>
            </a:r>
            <a:r>
              <a:rPr lang="en-US" altLang="ko-KR" sz="20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2000" b="1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CCF946-6E13-4C91-A809-0EB70014A148}"/>
              </a:ext>
            </a:extLst>
          </p:cNvPr>
          <p:cNvSpPr txBox="1"/>
          <p:nvPr/>
        </p:nvSpPr>
        <p:spPr>
          <a:xfrm>
            <a:off x="2025391" y="3453630"/>
            <a:ext cx="2657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텍스트 포맷 지원</a:t>
            </a:r>
            <a:endParaRPr lang="ko-KR" altLang="en-US" sz="2800" b="1" spc="-3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2A9899-BD0C-407D-8053-EE5F478A0BC6}"/>
              </a:ext>
            </a:extLst>
          </p:cNvPr>
          <p:cNvSpPr txBox="1"/>
          <p:nvPr/>
        </p:nvSpPr>
        <p:spPr>
          <a:xfrm>
            <a:off x="1732629" y="5378161"/>
            <a:ext cx="3243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파이썬 코드 실행 가능</a:t>
            </a:r>
            <a:endParaRPr lang="ko-KR" altLang="en-US" sz="2800" b="1" spc="-3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020C379-A64C-4973-96CD-876D6BACE083}"/>
              </a:ext>
            </a:extLst>
          </p:cNvPr>
          <p:cNvSpPr txBox="1"/>
          <p:nvPr/>
        </p:nvSpPr>
        <p:spPr>
          <a:xfrm>
            <a:off x="7068951" y="3483932"/>
            <a:ext cx="3205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5 Medium" panose="020B0503030302020204" pitchFamily="34" charset="-127"/>
              </a:rPr>
              <a:t>코드를 분리하여 실행</a:t>
            </a:r>
            <a:endParaRPr lang="ko-KR" altLang="en-US" sz="2800" b="1" spc="-3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BB95B98-3972-481E-A66D-E65A6F31C838}"/>
              </a:ext>
            </a:extLst>
          </p:cNvPr>
          <p:cNvSpPr txBox="1"/>
          <p:nvPr/>
        </p:nvSpPr>
        <p:spPr>
          <a:xfrm>
            <a:off x="7068951" y="4866555"/>
            <a:ext cx="3438214" cy="1313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spc="-3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대화식 개발 </a:t>
            </a:r>
            <a:r>
              <a:rPr lang="en-US" altLang="ko-KR" sz="2800" b="1" spc="-3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</a:p>
          <a:p>
            <a:pPr>
              <a:lnSpc>
                <a:spcPct val="150000"/>
              </a:lnSpc>
            </a:pPr>
            <a:r>
              <a:rPr lang="ko-KR" altLang="en-US" sz="2800" b="1" spc="-3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작업 중 수정의 편의성</a:t>
            </a:r>
            <a:endParaRPr lang="ko-KR" altLang="en-US" sz="2800" b="1" spc="-3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658A92-4F9C-4558-A3B4-E7826C00630E}"/>
              </a:ext>
            </a:extLst>
          </p:cNvPr>
          <p:cNvSpPr txBox="1"/>
          <p:nvPr/>
        </p:nvSpPr>
        <p:spPr>
          <a:xfrm>
            <a:off x="875104" y="101916"/>
            <a:ext cx="3608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딥러닝 컴퓨터 셋팅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F3FB16A-65BA-41C1-8374-61E45C25EE9F}"/>
              </a:ext>
            </a:extLst>
          </p:cNvPr>
          <p:cNvSpPr txBox="1"/>
          <p:nvPr/>
        </p:nvSpPr>
        <p:spPr>
          <a:xfrm>
            <a:off x="165680" y="1236943"/>
            <a:ext cx="777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spc="-150" dirty="0">
                <a:solidFill>
                  <a:srgbClr val="1E325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주피터 노트북 </a:t>
            </a:r>
            <a:r>
              <a:rPr lang="en-US" altLang="ko-KR" sz="2800" b="1" spc="-150" dirty="0">
                <a:solidFill>
                  <a:srgbClr val="1E325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2800" b="1" spc="-150" dirty="0">
                <a:solidFill>
                  <a:srgbClr val="1E325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딥러닝 실험을 위한 최적의 방법</a:t>
            </a:r>
          </a:p>
        </p:txBody>
      </p:sp>
    </p:spTree>
    <p:extLst>
      <p:ext uri="{BB962C8B-B14F-4D97-AF65-F5344CB8AC3E}">
        <p14:creationId xmlns:p14="http://schemas.microsoft.com/office/powerpoint/2010/main" val="4262559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810CA6-A713-4155-9192-FA79527A7112}"/>
              </a:ext>
            </a:extLst>
          </p:cNvPr>
          <p:cNvSpPr/>
          <p:nvPr/>
        </p:nvSpPr>
        <p:spPr>
          <a:xfrm>
            <a:off x="1010868" y="2480756"/>
            <a:ext cx="4144152" cy="13528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590AC4-2998-482E-AB5A-9B18F7E09B2C}"/>
              </a:ext>
            </a:extLst>
          </p:cNvPr>
          <p:cNvSpPr txBox="1"/>
          <p:nvPr/>
        </p:nvSpPr>
        <p:spPr>
          <a:xfrm>
            <a:off x="1400573" y="2626652"/>
            <a:ext cx="3364741" cy="1056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공식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EC2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딥러닝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AMI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사용해서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ECW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주피터 노트북으로 </a:t>
            </a: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케라스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예제 실행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1110324" y="2017379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로컬 컴퓨터에 </a:t>
            </a:r>
            <a:r>
              <a:rPr lang="en-US" altLang="ko-KR" b="1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GPU</a:t>
            </a:r>
            <a:r>
              <a:rPr lang="ko-KR" altLang="en-US" b="1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없는 경우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902868" y="201418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19A9CC-7CF1-4A98-8773-ED6BC7F92DD5}"/>
              </a:ext>
            </a:extLst>
          </p:cNvPr>
          <p:cNvSpPr txBox="1"/>
          <p:nvPr/>
        </p:nvSpPr>
        <p:spPr>
          <a:xfrm>
            <a:off x="132080" y="117305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0EDBC4-7F0C-49F5-8F00-958C86F3FC7A}"/>
              </a:ext>
            </a:extLst>
          </p:cNvPr>
          <p:cNvSpPr txBox="1"/>
          <p:nvPr/>
        </p:nvSpPr>
        <p:spPr>
          <a:xfrm>
            <a:off x="340882" y="1282360"/>
            <a:ext cx="4081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b="1" spc="-300" dirty="0" err="1">
                <a:solidFill>
                  <a:srgbClr val="1E325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케라스</a:t>
            </a:r>
            <a:r>
              <a:rPr lang="ko-KR" altLang="en-US" sz="2400" b="1" spc="-300" dirty="0">
                <a:solidFill>
                  <a:srgbClr val="1E325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시작하기</a:t>
            </a:r>
            <a:r>
              <a:rPr lang="en-US" altLang="ko-KR" sz="2400" b="1" spc="-300" dirty="0">
                <a:solidFill>
                  <a:srgbClr val="1E325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2400" b="1" spc="-300" dirty="0">
                <a:solidFill>
                  <a:srgbClr val="1E325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두가지 방법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ADCA71-E785-4A44-9750-19868CEF5AD6}"/>
              </a:ext>
            </a:extLst>
          </p:cNvPr>
          <p:cNvSpPr txBox="1"/>
          <p:nvPr/>
        </p:nvSpPr>
        <p:spPr>
          <a:xfrm>
            <a:off x="6933288" y="2051045"/>
            <a:ext cx="301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b="1" dirty="0" err="1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고사양</a:t>
            </a:r>
            <a:r>
              <a:rPr lang="ko-KR" altLang="en-US" b="1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b="1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NVIDIA</a:t>
            </a:r>
            <a:r>
              <a:rPr lang="ko-KR" altLang="en-US" b="1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있는 경우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3EAA8DA-712A-403A-9EF8-B1C971665280}"/>
              </a:ext>
            </a:extLst>
          </p:cNvPr>
          <p:cNvSpPr/>
          <p:nvPr/>
        </p:nvSpPr>
        <p:spPr>
          <a:xfrm>
            <a:off x="6866788" y="2010981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79F2E6-91C2-4789-BA3C-5BFE998D2A1A}"/>
              </a:ext>
            </a:extLst>
          </p:cNvPr>
          <p:cNvSpPr txBox="1"/>
          <p:nvPr/>
        </p:nvSpPr>
        <p:spPr>
          <a:xfrm>
            <a:off x="875104" y="101916"/>
            <a:ext cx="3608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딥러닝 컴퓨터 셋팅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8FBDAF5-0229-4334-97E1-90F98447175E}"/>
              </a:ext>
            </a:extLst>
          </p:cNvPr>
          <p:cNvSpPr/>
          <p:nvPr/>
        </p:nvSpPr>
        <p:spPr>
          <a:xfrm>
            <a:off x="6974788" y="2478980"/>
            <a:ext cx="4144152" cy="13528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FFF8DE-204F-487D-BF10-7771FCDAC970}"/>
              </a:ext>
            </a:extLst>
          </p:cNvPr>
          <p:cNvSpPr txBox="1"/>
          <p:nvPr/>
        </p:nvSpPr>
        <p:spPr>
          <a:xfrm>
            <a:off x="7291354" y="2626652"/>
            <a:ext cx="3573212" cy="1056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로컬 유닉스 컴퓨터에 설치하고 주피터 노트북이나 일반 파이썬 스크립트 실행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972D67-1D22-4753-8108-51719A676FDA}"/>
              </a:ext>
            </a:extLst>
          </p:cNvPr>
          <p:cNvSpPr txBox="1"/>
          <p:nvPr/>
        </p:nvSpPr>
        <p:spPr>
          <a:xfrm>
            <a:off x="340882" y="3993449"/>
            <a:ext cx="4875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b="1" spc="-300" dirty="0">
                <a:solidFill>
                  <a:srgbClr val="1E325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클라우드에서 딥러닝 작업 시 장단점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B36D4B1-A373-4DF3-BB13-965BC7C73F50}"/>
              </a:ext>
            </a:extLst>
          </p:cNvPr>
          <p:cNvSpPr/>
          <p:nvPr/>
        </p:nvSpPr>
        <p:spPr>
          <a:xfrm>
            <a:off x="1010868" y="5136736"/>
            <a:ext cx="4144152" cy="13528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96AACDD-0A28-41AA-943B-78414231AAB7}"/>
              </a:ext>
            </a:extLst>
          </p:cNvPr>
          <p:cNvSpPr txBox="1"/>
          <p:nvPr/>
        </p:nvSpPr>
        <p:spPr>
          <a:xfrm>
            <a:off x="1327434" y="5283011"/>
            <a:ext cx="3364741" cy="1056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하드웨어를 추가로 구매하지 않고 시작할 수 있다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당장 시작하기 좋은 방법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BE5B67-4B10-433E-9977-F3B0D6BE4E7D}"/>
              </a:ext>
            </a:extLst>
          </p:cNvPr>
          <p:cNvSpPr txBox="1"/>
          <p:nvPr/>
        </p:nvSpPr>
        <p:spPr>
          <a:xfrm>
            <a:off x="1110324" y="4673359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-30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장점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9731A62-3CF8-4F7F-B4D7-2716E592BA11}"/>
              </a:ext>
            </a:extLst>
          </p:cNvPr>
          <p:cNvSpPr/>
          <p:nvPr/>
        </p:nvSpPr>
        <p:spPr>
          <a:xfrm>
            <a:off x="902868" y="467016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DC99CE2-80F0-46E2-B5CC-5E7E59B1FBC2}"/>
              </a:ext>
            </a:extLst>
          </p:cNvPr>
          <p:cNvSpPr txBox="1"/>
          <p:nvPr/>
        </p:nvSpPr>
        <p:spPr>
          <a:xfrm>
            <a:off x="7087619" y="466071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b="1" spc="-30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단점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7260A24-C8F0-44FE-80EC-3130068C5D5B}"/>
              </a:ext>
            </a:extLst>
          </p:cNvPr>
          <p:cNvSpPr/>
          <p:nvPr/>
        </p:nvSpPr>
        <p:spPr>
          <a:xfrm>
            <a:off x="6866788" y="4666961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41119FE-BC43-4658-9277-9AAD49FD7267}"/>
              </a:ext>
            </a:extLst>
          </p:cNvPr>
          <p:cNvSpPr/>
          <p:nvPr/>
        </p:nvSpPr>
        <p:spPr>
          <a:xfrm>
            <a:off x="6974788" y="5134960"/>
            <a:ext cx="4144152" cy="13528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E13D3EA-6A4E-41BF-BEEE-FE098963741E}"/>
              </a:ext>
            </a:extLst>
          </p:cNvPr>
          <p:cNvSpPr txBox="1"/>
          <p:nvPr/>
        </p:nvSpPr>
        <p:spPr>
          <a:xfrm>
            <a:off x="7291354" y="5276397"/>
            <a:ext cx="3573212" cy="1056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대규모 딥러닝 작업에서는 장기적으로 적합하지 않음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본격적인 딥러닝 작업을 위해서는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GPU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카드가 필요함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970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11C118-2587-4BAC-976C-6A87808DBF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6DA07A7-BB3A-4E3B-A1CB-FB1C25235A7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CE221B-5538-4DAA-86B0-73E5CAF4E698}"/>
              </a:ext>
            </a:extLst>
          </p:cNvPr>
          <p:cNvSpPr txBox="1"/>
          <p:nvPr/>
        </p:nvSpPr>
        <p:spPr>
          <a:xfrm>
            <a:off x="395516" y="2197653"/>
            <a:ext cx="4826962" cy="1982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54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영화 리뷰 분류</a:t>
            </a:r>
            <a:endParaRPr lang="en-US" altLang="ko-KR" sz="5400" b="1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</a:t>
            </a:r>
            <a:r>
              <a:rPr lang="ko-KR" altLang="en-US" sz="32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이진 분류 예제</a:t>
            </a:r>
          </a:p>
        </p:txBody>
      </p:sp>
    </p:spTree>
    <p:extLst>
      <p:ext uri="{BB962C8B-B14F-4D97-AF65-F5344CB8AC3E}">
        <p14:creationId xmlns:p14="http://schemas.microsoft.com/office/powerpoint/2010/main" val="3452171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3933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Internet Movie Database</a:t>
            </a:r>
            <a:endParaRPr lang="ko-KR" altLang="en-US" sz="2400" b="1" dirty="0">
              <a:solidFill>
                <a:srgbClr val="39393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8" name="원호 27">
            <a:extLst>
              <a:ext uri="{FF2B5EF4-FFF2-40B4-BE49-F238E27FC236}">
                <a16:creationId xmlns:a16="http://schemas.microsoft.com/office/drawing/2014/main" id="{06B79F6A-9898-4977-9C92-4CA44BEB46CC}"/>
              </a:ext>
            </a:extLst>
          </p:cNvPr>
          <p:cNvSpPr/>
          <p:nvPr/>
        </p:nvSpPr>
        <p:spPr>
          <a:xfrm rot="5400000">
            <a:off x="2323050" y="2529864"/>
            <a:ext cx="1965434" cy="1965434"/>
          </a:xfrm>
          <a:prstGeom prst="arc">
            <a:avLst>
              <a:gd name="adj1" fmla="val 10995677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0" name="원호 29">
            <a:extLst>
              <a:ext uri="{FF2B5EF4-FFF2-40B4-BE49-F238E27FC236}">
                <a16:creationId xmlns:a16="http://schemas.microsoft.com/office/drawing/2014/main" id="{2C1C40BD-21DF-4949-9851-C5316B9098A1}"/>
              </a:ext>
            </a:extLst>
          </p:cNvPr>
          <p:cNvSpPr/>
          <p:nvPr/>
        </p:nvSpPr>
        <p:spPr>
          <a:xfrm>
            <a:off x="2323050" y="2529864"/>
            <a:ext cx="1965434" cy="1965434"/>
          </a:xfrm>
          <a:prstGeom prst="arc">
            <a:avLst>
              <a:gd name="adj1" fmla="val 5320067"/>
              <a:gd name="adj2" fmla="val 16296842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C55F6E-F8CC-402B-83A8-7A9BF4FD72D7}"/>
              </a:ext>
            </a:extLst>
          </p:cNvPr>
          <p:cNvSpPr txBox="1"/>
          <p:nvPr/>
        </p:nvSpPr>
        <p:spPr>
          <a:xfrm>
            <a:off x="2781424" y="3220193"/>
            <a:ext cx="1048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50%</a:t>
            </a:r>
            <a:endParaRPr lang="ko-KR" altLang="en-US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4" name="テキスト ボックス 17">
            <a:extLst>
              <a:ext uri="{FF2B5EF4-FFF2-40B4-BE49-F238E27FC236}">
                <a16:creationId xmlns:a16="http://schemas.microsoft.com/office/drawing/2014/main" id="{59167F68-17D4-4124-BBCC-CB5C0EB3B230}"/>
              </a:ext>
            </a:extLst>
          </p:cNvPr>
          <p:cNvSpPr txBox="1"/>
          <p:nvPr/>
        </p:nvSpPr>
        <p:spPr>
          <a:xfrm>
            <a:off x="2653231" y="5652275"/>
            <a:ext cx="1242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 데이터</a:t>
            </a:r>
            <a:endParaRPr kumimoji="1" lang="en-US" altLang="ko-KR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kumimoji="1" lang="en-US" altLang="ja-JP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25,000</a:t>
            </a:r>
            <a:r>
              <a:rPr kumimoji="1" lang="ko-KR" altLang="en-US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</a:t>
            </a:r>
            <a:endParaRPr kumimoji="1" lang="ja-JP" altLang="en-US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3" name="テキスト ボックス 17">
            <a:extLst>
              <a:ext uri="{FF2B5EF4-FFF2-40B4-BE49-F238E27FC236}">
                <a16:creationId xmlns:a16="http://schemas.microsoft.com/office/drawing/2014/main" id="{8841F758-057F-4761-8DC5-41F9F522548B}"/>
              </a:ext>
            </a:extLst>
          </p:cNvPr>
          <p:cNvSpPr txBox="1"/>
          <p:nvPr/>
        </p:nvSpPr>
        <p:spPr>
          <a:xfrm>
            <a:off x="7149994" y="5652275"/>
            <a:ext cx="1444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테스트 데이터</a:t>
            </a:r>
            <a:endParaRPr lang="en-US" altLang="ko-KR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kumimoji="1" lang="en-US" altLang="ja-JP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25,000</a:t>
            </a:r>
            <a:r>
              <a:rPr kumimoji="1" lang="ko-KR" altLang="en-US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</a:t>
            </a:r>
            <a:endParaRPr kumimoji="1" lang="ja-JP" altLang="en-US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A4BAF4D-D9CC-4A28-AC71-E345D2372422}"/>
              </a:ext>
            </a:extLst>
          </p:cNvPr>
          <p:cNvCxnSpPr/>
          <p:nvPr/>
        </p:nvCxnSpPr>
        <p:spPr>
          <a:xfrm>
            <a:off x="7588558" y="5513607"/>
            <a:ext cx="6299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930B156-C553-470C-91D8-F4E12A43F6A0}"/>
              </a:ext>
            </a:extLst>
          </p:cNvPr>
          <p:cNvSpPr/>
          <p:nvPr/>
        </p:nvSpPr>
        <p:spPr>
          <a:xfrm rot="5400000">
            <a:off x="3252931" y="5197240"/>
            <a:ext cx="36000" cy="684000"/>
          </a:xfrm>
          <a:prstGeom prst="rect">
            <a:avLst/>
          </a:prstGeom>
          <a:solidFill>
            <a:schemeClr val="accent6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7231C6-40D6-4F03-89AB-25D9E5B4BB7E}"/>
              </a:ext>
            </a:extLst>
          </p:cNvPr>
          <p:cNvSpPr txBox="1"/>
          <p:nvPr/>
        </p:nvSpPr>
        <p:spPr>
          <a:xfrm>
            <a:off x="875104" y="101916"/>
            <a:ext cx="280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영화 리뷰 분류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63FC05-ED85-46D1-A2B9-5D757FEF90C3}"/>
              </a:ext>
            </a:extLst>
          </p:cNvPr>
          <p:cNvSpPr txBox="1"/>
          <p:nvPr/>
        </p:nvSpPr>
        <p:spPr>
          <a:xfrm>
            <a:off x="132080" y="117305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6" name="원호 45">
            <a:extLst>
              <a:ext uri="{FF2B5EF4-FFF2-40B4-BE49-F238E27FC236}">
                <a16:creationId xmlns:a16="http://schemas.microsoft.com/office/drawing/2014/main" id="{33501598-DFAE-4593-AC27-9F70636B7A58}"/>
              </a:ext>
            </a:extLst>
          </p:cNvPr>
          <p:cNvSpPr/>
          <p:nvPr/>
        </p:nvSpPr>
        <p:spPr>
          <a:xfrm rot="5400000">
            <a:off x="6920801" y="2529864"/>
            <a:ext cx="1965434" cy="1965434"/>
          </a:xfrm>
          <a:prstGeom prst="arc">
            <a:avLst>
              <a:gd name="adj1" fmla="val 10995677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7" name="원호 46">
            <a:extLst>
              <a:ext uri="{FF2B5EF4-FFF2-40B4-BE49-F238E27FC236}">
                <a16:creationId xmlns:a16="http://schemas.microsoft.com/office/drawing/2014/main" id="{C9380E73-2D51-4401-B257-E82703E26BC8}"/>
              </a:ext>
            </a:extLst>
          </p:cNvPr>
          <p:cNvSpPr/>
          <p:nvPr/>
        </p:nvSpPr>
        <p:spPr>
          <a:xfrm>
            <a:off x="6920801" y="2529864"/>
            <a:ext cx="1965434" cy="1965434"/>
          </a:xfrm>
          <a:prstGeom prst="arc">
            <a:avLst>
              <a:gd name="adj1" fmla="val 5320067"/>
              <a:gd name="adj2" fmla="val 16296842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8DCD1A-0DC2-4748-8975-4774A95B4D6C}"/>
              </a:ext>
            </a:extLst>
          </p:cNvPr>
          <p:cNvSpPr txBox="1"/>
          <p:nvPr/>
        </p:nvSpPr>
        <p:spPr>
          <a:xfrm>
            <a:off x="7379175" y="3220193"/>
            <a:ext cx="1048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50%</a:t>
            </a:r>
            <a:endParaRPr lang="ko-KR" altLang="en-US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9" name="テキスト ボックス 17">
            <a:extLst>
              <a:ext uri="{FF2B5EF4-FFF2-40B4-BE49-F238E27FC236}">
                <a16:creationId xmlns:a16="http://schemas.microsoft.com/office/drawing/2014/main" id="{CF29EC85-6357-480E-B523-F394B5A075F4}"/>
              </a:ext>
            </a:extLst>
          </p:cNvPr>
          <p:cNvSpPr txBox="1"/>
          <p:nvPr/>
        </p:nvSpPr>
        <p:spPr>
          <a:xfrm>
            <a:off x="1442889" y="2629885"/>
            <a:ext cx="607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긍정</a:t>
            </a:r>
            <a:endParaRPr kumimoji="1" lang="ja-JP" altLang="en-US" b="1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0" name="テキスト ボックス 17">
            <a:extLst>
              <a:ext uri="{FF2B5EF4-FFF2-40B4-BE49-F238E27FC236}">
                <a16:creationId xmlns:a16="http://schemas.microsoft.com/office/drawing/2014/main" id="{31B48016-92B0-415D-8ED8-630D5D7CA43B}"/>
              </a:ext>
            </a:extLst>
          </p:cNvPr>
          <p:cNvSpPr txBox="1"/>
          <p:nvPr/>
        </p:nvSpPr>
        <p:spPr>
          <a:xfrm>
            <a:off x="6144329" y="2632316"/>
            <a:ext cx="607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긍정</a:t>
            </a:r>
            <a:endParaRPr kumimoji="1" lang="ja-JP" altLang="en-US" b="1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1" name="テキスト ボックス 17">
            <a:extLst>
              <a:ext uri="{FF2B5EF4-FFF2-40B4-BE49-F238E27FC236}">
                <a16:creationId xmlns:a16="http://schemas.microsoft.com/office/drawing/2014/main" id="{78F4C35B-86BD-4A0A-A88B-2F8E3ACCF5F1}"/>
              </a:ext>
            </a:extLst>
          </p:cNvPr>
          <p:cNvSpPr txBox="1"/>
          <p:nvPr/>
        </p:nvSpPr>
        <p:spPr>
          <a:xfrm>
            <a:off x="4256856" y="4310632"/>
            <a:ext cx="607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부정</a:t>
            </a:r>
            <a:endParaRPr kumimoji="1" lang="ja-JP" altLang="en-US" b="1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2" name="テキスト ボックス 17">
            <a:extLst>
              <a:ext uri="{FF2B5EF4-FFF2-40B4-BE49-F238E27FC236}">
                <a16:creationId xmlns:a16="http://schemas.microsoft.com/office/drawing/2014/main" id="{1A601717-69D2-4E5C-80CF-B64394185CBC}"/>
              </a:ext>
            </a:extLst>
          </p:cNvPr>
          <p:cNvSpPr txBox="1"/>
          <p:nvPr/>
        </p:nvSpPr>
        <p:spPr>
          <a:xfrm>
            <a:off x="9261091" y="4310632"/>
            <a:ext cx="607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부정</a:t>
            </a:r>
            <a:endParaRPr kumimoji="1" lang="ja-JP" altLang="en-US" b="1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1482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4259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 Table of Contents.</a:t>
            </a:r>
            <a:endParaRPr lang="ko-KR" altLang="en-US" sz="3600" spc="-15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799840"/>
            <a:ext cx="3049512" cy="707886"/>
            <a:chOff x="294640" y="3596640"/>
            <a:chExt cx="3049512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10166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3.1</a:t>
              </a:r>
              <a:endParaRPr lang="ko-KR" altLang="en-US" sz="4000" b="1" dirty="0">
                <a:solidFill>
                  <a:schemeClr val="accen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1122069" y="3699483"/>
              <a:ext cx="22220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신경망의 구조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DCCBC76-D422-7742-BE84-BB984F092E86}"/>
              </a:ext>
            </a:extLst>
          </p:cNvPr>
          <p:cNvGrpSpPr/>
          <p:nvPr/>
        </p:nvGrpSpPr>
        <p:grpSpPr>
          <a:xfrm>
            <a:off x="619016" y="4878566"/>
            <a:ext cx="2794414" cy="707886"/>
            <a:chOff x="294640" y="3596640"/>
            <a:chExt cx="2794414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358327-E36E-534A-AC27-DB3D9CBCFAF0}"/>
                </a:ext>
              </a:extLst>
            </p:cNvPr>
            <p:cNvSpPr txBox="1"/>
            <p:nvPr/>
          </p:nvSpPr>
          <p:spPr>
            <a:xfrm>
              <a:off x="294640" y="3596640"/>
              <a:ext cx="10166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3.2</a:t>
              </a:r>
              <a:endParaRPr lang="ko-KR" altLang="en-US" sz="4000" b="1" dirty="0">
                <a:solidFill>
                  <a:schemeClr val="accen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B18B5F-EF8A-0444-8E52-8558BC6905C3}"/>
                </a:ext>
              </a:extLst>
            </p:cNvPr>
            <p:cNvSpPr txBox="1"/>
            <p:nvPr/>
          </p:nvSpPr>
          <p:spPr>
            <a:xfrm>
              <a:off x="1192381" y="3699483"/>
              <a:ext cx="18966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err="1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케라스</a:t>
              </a:r>
              <a:r>
                <a:rPr lang="ko-KR" altLang="en-US" sz="28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소개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280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영화 리뷰 분류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267211" y="1239677"/>
            <a:ext cx="3254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영화 리뷰 분류 코드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79" y="1261466"/>
            <a:ext cx="135132" cy="5102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91098D-042A-4868-8EC1-1FA028364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796" y="1925614"/>
            <a:ext cx="8640408" cy="447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156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280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영화 리뷰 분류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267211" y="1239677"/>
            <a:ext cx="3254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영화 리뷰 분류 코드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79" y="1261466"/>
            <a:ext cx="135132" cy="5102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70C901-E3C5-4EA4-8681-9B8A5090F3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368"/>
          <a:stretch/>
        </p:blipFill>
        <p:spPr>
          <a:xfrm>
            <a:off x="1085250" y="2514340"/>
            <a:ext cx="10021499" cy="304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73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280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영화 리뷰 분류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267211" y="1239677"/>
            <a:ext cx="3254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영화 리뷰 분류 코드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79" y="1261466"/>
            <a:ext cx="135132" cy="5102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A86F78-842D-45CD-BBE9-F24D11328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35" y="2114738"/>
            <a:ext cx="11039329" cy="403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312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280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영화 리뷰 분류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267211" y="1239677"/>
            <a:ext cx="3254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영화 리뷰 분류 코드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79" y="1261466"/>
            <a:ext cx="135132" cy="5102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E39E17-88EF-4B70-916F-5509897FB8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097"/>
          <a:stretch/>
        </p:blipFill>
        <p:spPr>
          <a:xfrm>
            <a:off x="706501" y="1925614"/>
            <a:ext cx="10778997" cy="433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423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280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영화 리뷰 분류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267211" y="1239677"/>
            <a:ext cx="3254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영화 리뷰 분류 결과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79" y="1261466"/>
            <a:ext cx="135132" cy="5102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B9D6E6-0B8A-48A3-B75E-400E78BE0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20" y="2077453"/>
            <a:ext cx="5639885" cy="43474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755206-B98F-4198-BD4D-6CA1E9197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805" y="2077453"/>
            <a:ext cx="5401427" cy="424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148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280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영화 리뷰 분류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267211" y="1239677"/>
            <a:ext cx="3254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영화 리뷰 분류 코드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79" y="1261466"/>
            <a:ext cx="135132" cy="5102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15CED1-621F-481A-9397-FC56F8A62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266" y="2109716"/>
            <a:ext cx="9156100" cy="407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16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6559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3.5 </a:t>
            </a:r>
            <a:r>
              <a:rPr lang="ko-KR" altLang="en-US" sz="3600" spc="-3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뉴스 기사 분류 </a:t>
            </a:r>
            <a:r>
              <a:rPr lang="en-US" altLang="ko-KR" sz="3600" spc="-3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3600" spc="-3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다중 분류 문제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776137" y="3808804"/>
            <a:ext cx="4624522" cy="646331"/>
            <a:chOff x="294640" y="3596640"/>
            <a:chExt cx="4624522" cy="6463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1</a:t>
              </a:r>
              <a:endParaRPr lang="ko-KR" altLang="en-US" sz="3600" b="1" dirty="0">
                <a:solidFill>
                  <a:schemeClr val="accen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39757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로이터 데이터셋 </a:t>
              </a:r>
              <a:r>
                <a:rPr lang="en-US" altLang="ko-KR" sz="2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&amp; </a:t>
              </a:r>
              <a:r>
                <a:rPr lang="ko-KR" altLang="en-US" sz="2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데이터 준비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776137" y="4799642"/>
            <a:ext cx="2006818" cy="646331"/>
            <a:chOff x="294640" y="3596640"/>
            <a:chExt cx="2006818" cy="64633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2</a:t>
              </a:r>
              <a:endParaRPr lang="ko-KR" altLang="en-US" sz="3600" b="1" dirty="0">
                <a:solidFill>
                  <a:schemeClr val="accen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13580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모델 구성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776137" y="5790480"/>
            <a:ext cx="2006818" cy="646331"/>
            <a:chOff x="294640" y="3596640"/>
            <a:chExt cx="2006818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3</a:t>
              </a:r>
              <a:endParaRPr lang="ko-KR" altLang="en-US" sz="3600" b="1" dirty="0">
                <a:solidFill>
                  <a:schemeClr val="accen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13580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훈련 검증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FB02A35-43A6-45F4-9A05-F3376E51AC00}"/>
              </a:ext>
            </a:extLst>
          </p:cNvPr>
          <p:cNvGrpSpPr/>
          <p:nvPr/>
        </p:nvGrpSpPr>
        <p:grpSpPr>
          <a:xfrm>
            <a:off x="6398893" y="3808804"/>
            <a:ext cx="4629331" cy="646331"/>
            <a:chOff x="294640" y="3596640"/>
            <a:chExt cx="4629331" cy="6463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D40A67-6740-4BFA-99B5-B9FC078E6AB3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4</a:t>
              </a:r>
              <a:endParaRPr lang="ko-KR" altLang="en-US" sz="3600" b="1" dirty="0">
                <a:solidFill>
                  <a:schemeClr val="accen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1F3E25-CA57-4F30-AB5E-FECEC9A23B03}"/>
                </a:ext>
              </a:extLst>
            </p:cNvPr>
            <p:cNvSpPr txBox="1"/>
            <p:nvPr/>
          </p:nvSpPr>
          <p:spPr>
            <a:xfrm>
              <a:off x="943394" y="3688973"/>
              <a:ext cx="39805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새로운 데이터에 대해 예측하기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037D723-39BB-4D50-8567-378C19FEC791}"/>
              </a:ext>
            </a:extLst>
          </p:cNvPr>
          <p:cNvGrpSpPr/>
          <p:nvPr/>
        </p:nvGrpSpPr>
        <p:grpSpPr>
          <a:xfrm>
            <a:off x="6398893" y="4799642"/>
            <a:ext cx="4353614" cy="646331"/>
            <a:chOff x="294640" y="3596640"/>
            <a:chExt cx="4353614" cy="64633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2FC3DE8-9DB7-46AE-B0C7-CF64534DC54C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5</a:t>
              </a:r>
              <a:endParaRPr lang="ko-KR" altLang="en-US" sz="3600" b="1" dirty="0">
                <a:solidFill>
                  <a:schemeClr val="accen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B7677EB-EF5F-45EA-B827-E510EC4F3F27}"/>
                </a:ext>
              </a:extLst>
            </p:cNvPr>
            <p:cNvSpPr txBox="1"/>
            <p:nvPr/>
          </p:nvSpPr>
          <p:spPr>
            <a:xfrm>
              <a:off x="943394" y="3688973"/>
              <a:ext cx="37048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레이블과 손실을 다루는 방법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BF2DE46-78A5-4A2C-9EBE-A87CBE1D8992}"/>
              </a:ext>
            </a:extLst>
          </p:cNvPr>
          <p:cNvGrpSpPr/>
          <p:nvPr/>
        </p:nvGrpSpPr>
        <p:grpSpPr>
          <a:xfrm>
            <a:off x="6398893" y="5790480"/>
            <a:ext cx="5321828" cy="646331"/>
            <a:chOff x="294640" y="3596640"/>
            <a:chExt cx="5321828" cy="64633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F889E5-1934-4BFF-BEF8-367B8A950F97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6</a:t>
              </a:r>
              <a:endParaRPr lang="ko-KR" altLang="en-US" sz="3600" b="1" dirty="0">
                <a:solidFill>
                  <a:schemeClr val="accen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99ACDC6-211D-4EAC-8ABE-68F1B1E8B562}"/>
                </a:ext>
              </a:extLst>
            </p:cNvPr>
            <p:cNvSpPr txBox="1"/>
            <p:nvPr/>
          </p:nvSpPr>
          <p:spPr>
            <a:xfrm>
              <a:off x="943394" y="3688973"/>
              <a:ext cx="46730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충분히 큰 중간층을 두어야 하는 이유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1197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2743528"/>
            <a:ext cx="32704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로이터 데이터셋</a:t>
            </a:r>
            <a:endParaRPr lang="en-US" altLang="ko-KR" sz="3600" spc="-3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en-US" altLang="ko-KR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&amp; </a:t>
            </a:r>
            <a:r>
              <a:rPr lang="ko-KR" altLang="en-US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준비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2758917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1,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59022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8086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050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204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로이터 데이터 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1,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314E8D7-0C84-4A65-9B23-D1A13628D52B}"/>
              </a:ext>
            </a:extLst>
          </p:cNvPr>
          <p:cNvSpPr/>
          <p:nvPr/>
        </p:nvSpPr>
        <p:spPr>
          <a:xfrm>
            <a:off x="373710" y="1613802"/>
            <a:ext cx="3332480" cy="333248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6EE71FE-0A3F-4A25-852B-B62F5C0A9B7E}"/>
              </a:ext>
            </a:extLst>
          </p:cNvPr>
          <p:cNvSpPr/>
          <p:nvPr/>
        </p:nvSpPr>
        <p:spPr>
          <a:xfrm>
            <a:off x="4429760" y="1613802"/>
            <a:ext cx="3332480" cy="333248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FB67FCB-6C0A-43A6-9430-B53E5B0CBDF9}"/>
              </a:ext>
            </a:extLst>
          </p:cNvPr>
          <p:cNvSpPr/>
          <p:nvPr/>
        </p:nvSpPr>
        <p:spPr>
          <a:xfrm>
            <a:off x="8485810" y="1613802"/>
            <a:ext cx="3332480" cy="333248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B71A00-85F1-4713-9F2D-29E0732C8014}"/>
              </a:ext>
            </a:extLst>
          </p:cNvPr>
          <p:cNvSpPr txBox="1"/>
          <p:nvPr/>
        </p:nvSpPr>
        <p:spPr>
          <a:xfrm>
            <a:off x="1244197" y="5189424"/>
            <a:ext cx="1662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뉴스 기사 분류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EA9CF4-4B02-4D79-9686-A8B683FEB8DB}"/>
              </a:ext>
            </a:extLst>
          </p:cNvPr>
          <p:cNvGrpSpPr/>
          <p:nvPr/>
        </p:nvGrpSpPr>
        <p:grpSpPr>
          <a:xfrm>
            <a:off x="5385498" y="5189424"/>
            <a:ext cx="2887651" cy="920172"/>
            <a:chOff x="1365007" y="5390664"/>
            <a:chExt cx="2887651" cy="92017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EEFA88-3BDB-4986-A4E8-1D056235E726}"/>
                </a:ext>
              </a:extLst>
            </p:cNvPr>
            <p:cNvSpPr txBox="1"/>
            <p:nvPr/>
          </p:nvSpPr>
          <p:spPr>
            <a:xfrm>
              <a:off x="1365007" y="6003059"/>
              <a:ext cx="28876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단일 레이블 다중 분류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94904B-FC61-4D90-BA0A-83761D16208E}"/>
                </a:ext>
              </a:extLst>
            </p:cNvPr>
            <p:cNvSpPr txBox="1"/>
            <p:nvPr/>
          </p:nvSpPr>
          <p:spPr>
            <a:xfrm>
              <a:off x="1508691" y="5390664"/>
              <a:ext cx="11336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다중분류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D953C9B-2611-4FE6-8766-B55AD80C0402}"/>
              </a:ext>
            </a:extLst>
          </p:cNvPr>
          <p:cNvGrpSpPr/>
          <p:nvPr/>
        </p:nvGrpSpPr>
        <p:grpSpPr>
          <a:xfrm>
            <a:off x="9304349" y="5189424"/>
            <a:ext cx="2887651" cy="1027894"/>
            <a:chOff x="1263367" y="5390664"/>
            <a:chExt cx="2887651" cy="102789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E4B137-9F3C-4A3B-863C-2DA04F463D9A}"/>
                </a:ext>
              </a:extLst>
            </p:cNvPr>
            <p:cNvSpPr txBox="1"/>
            <p:nvPr/>
          </p:nvSpPr>
          <p:spPr>
            <a:xfrm>
              <a:off x="1263367" y="5895338"/>
              <a:ext cx="28876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46</a:t>
              </a:r>
              <a:r>
                <a:rPr lang="ko-KR" altLang="en-US" sz="1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개의 토픽</a:t>
              </a:r>
              <a:endParaRPr lang="en-US" altLang="ko-KR" sz="1400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just"/>
              <a:r>
                <a:rPr lang="en-US" altLang="ko-KR" sz="1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</a:t>
              </a:r>
              <a:r>
                <a:rPr lang="ko-KR" altLang="en-US" sz="1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각 토픽은 최소 </a:t>
              </a:r>
              <a:r>
                <a:rPr lang="en-US" altLang="ko-KR" sz="1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10</a:t>
              </a:r>
              <a:r>
                <a:rPr lang="ko-KR" altLang="en-US" sz="1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개의 샘플</a:t>
              </a:r>
              <a:r>
                <a:rPr lang="en-US" altLang="ko-KR" sz="1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)</a:t>
              </a:r>
              <a:endParaRPr lang="ko-KR" altLang="en-US" sz="1400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4D8DDC-AAEE-433E-AB6D-A55B54CF21F5}"/>
                </a:ext>
              </a:extLst>
            </p:cNvPr>
            <p:cNvSpPr txBox="1"/>
            <p:nvPr/>
          </p:nvSpPr>
          <p:spPr>
            <a:xfrm>
              <a:off x="1386064" y="5390664"/>
              <a:ext cx="13789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텍스트 분류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7E66AEE-D4C2-4D90-9632-D53FCCA3C7E1}"/>
              </a:ext>
            </a:extLst>
          </p:cNvPr>
          <p:cNvSpPr txBox="1"/>
          <p:nvPr/>
        </p:nvSpPr>
        <p:spPr>
          <a:xfrm>
            <a:off x="5529182" y="5694098"/>
            <a:ext cx="1712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ko-KR" altLang="en-US" sz="1400" spc="-150" dirty="0">
              <a:solidFill>
                <a:srgbClr val="39393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7859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2F733EAD-F6D0-45F6-97F3-8CB39D24212E}"/>
              </a:ext>
            </a:extLst>
          </p:cNvPr>
          <p:cNvSpPr/>
          <p:nvPr/>
        </p:nvSpPr>
        <p:spPr>
          <a:xfrm>
            <a:off x="3425399" y="4229277"/>
            <a:ext cx="2341469" cy="13862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D3338C5-FCE5-4E45-9E82-D2DE483300EC}"/>
              </a:ext>
            </a:extLst>
          </p:cNvPr>
          <p:cNvSpPr/>
          <p:nvPr/>
        </p:nvSpPr>
        <p:spPr>
          <a:xfrm>
            <a:off x="449589" y="4229279"/>
            <a:ext cx="2461786" cy="13862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준비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1,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9C1C11-0397-4105-84F7-A55C1901835A}"/>
              </a:ext>
            </a:extLst>
          </p:cNvPr>
          <p:cNvSpPr txBox="1"/>
          <p:nvPr/>
        </p:nvSpPr>
        <p:spPr>
          <a:xfrm flipH="1">
            <a:off x="393710" y="1452288"/>
            <a:ext cx="3793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anose="020B0604020202020204" pitchFamily="34" charset="0"/>
              </a:rPr>
              <a:t>002 </a:t>
            </a:r>
            <a:r>
              <a:rPr lang="ko-KR" altLang="en-US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anose="020B0604020202020204" pitchFamily="34" charset="0"/>
              </a:rPr>
              <a:t>로이터 데이터셋 로드하기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45E26C-547B-4515-933F-7DC40CC7672A}"/>
              </a:ext>
            </a:extLst>
          </p:cNvPr>
          <p:cNvSpPr/>
          <p:nvPr/>
        </p:nvSpPr>
        <p:spPr>
          <a:xfrm>
            <a:off x="451465" y="2345979"/>
            <a:ext cx="11292822" cy="13862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 panose="020B0604020202020204" pitchFamily="34" charset="0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211F64B2-8433-4803-B5EC-F44244A60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71" y="2509744"/>
            <a:ext cx="11073057" cy="1057423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DA8914-E84A-4207-A0EE-A13967AC1920}"/>
              </a:ext>
            </a:extLst>
          </p:cNvPr>
          <p:cNvSpPr/>
          <p:nvPr/>
        </p:nvSpPr>
        <p:spPr>
          <a:xfrm>
            <a:off x="9441418" y="3134708"/>
            <a:ext cx="2035229" cy="3341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B9715AE6-0534-4AA8-9C0F-C7BCB0143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13" y="4417521"/>
            <a:ext cx="2191056" cy="100979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A928708-9B71-42AA-82EF-CA6D9ECBE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728" y="4365124"/>
            <a:ext cx="1914792" cy="1114581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9135546-34A6-48E7-8E57-C6CCECA1568E}"/>
              </a:ext>
            </a:extLst>
          </p:cNvPr>
          <p:cNvCxnSpPr/>
          <p:nvPr/>
        </p:nvCxnSpPr>
        <p:spPr>
          <a:xfrm>
            <a:off x="1145770" y="4792849"/>
            <a:ext cx="1376218" cy="0"/>
          </a:xfrm>
          <a:prstGeom prst="line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54702A9-8DE3-42C5-B207-7D6AA94E5265}"/>
              </a:ext>
            </a:extLst>
          </p:cNvPr>
          <p:cNvCxnSpPr/>
          <p:nvPr/>
        </p:nvCxnSpPr>
        <p:spPr>
          <a:xfrm>
            <a:off x="4059842" y="4792849"/>
            <a:ext cx="1376218" cy="0"/>
          </a:xfrm>
          <a:prstGeom prst="line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247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785891" y="3278489"/>
            <a:ext cx="2704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신경망의 구조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1,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420641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1,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45E26C-547B-4515-933F-7DC40CC7672A}"/>
              </a:ext>
            </a:extLst>
          </p:cNvPr>
          <p:cNvSpPr/>
          <p:nvPr/>
        </p:nvSpPr>
        <p:spPr>
          <a:xfrm>
            <a:off x="330931" y="1188720"/>
            <a:ext cx="1950451" cy="54522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E2F4F21-5094-42E8-BEDE-4743D60E5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92" y="1322427"/>
            <a:ext cx="1533739" cy="5152264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DA8914-E84A-4207-A0EE-A13967AC1920}"/>
              </a:ext>
            </a:extLst>
          </p:cNvPr>
          <p:cNvSpPr/>
          <p:nvPr/>
        </p:nvSpPr>
        <p:spPr>
          <a:xfrm>
            <a:off x="559008" y="1753056"/>
            <a:ext cx="558592" cy="47216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8076B2-679F-4AE4-AEC8-A2B6C39E538E}"/>
              </a:ext>
            </a:extLst>
          </p:cNvPr>
          <p:cNvSpPr txBox="1"/>
          <p:nvPr/>
        </p:nvSpPr>
        <p:spPr>
          <a:xfrm>
            <a:off x="875104" y="101916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준비</a:t>
            </a:r>
          </a:p>
        </p:txBody>
      </p:sp>
    </p:spTree>
    <p:extLst>
      <p:ext uri="{BB962C8B-B14F-4D97-AF65-F5344CB8AC3E}">
        <p14:creationId xmlns:p14="http://schemas.microsoft.com/office/powerpoint/2010/main" val="785329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1,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C0C3CA-3232-4C91-8F8E-5636A51CC28A}"/>
              </a:ext>
            </a:extLst>
          </p:cNvPr>
          <p:cNvSpPr txBox="1"/>
          <p:nvPr/>
        </p:nvSpPr>
        <p:spPr>
          <a:xfrm flipH="1">
            <a:off x="268439" y="1591853"/>
            <a:ext cx="5702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anose="020B0604020202020204" pitchFamily="34" charset="0"/>
              </a:rPr>
              <a:t>003 </a:t>
            </a:r>
            <a:r>
              <a:rPr lang="ko-KR" altLang="en-US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anose="020B0604020202020204" pitchFamily="34" charset="0"/>
              </a:rPr>
              <a:t>로이터 데이터셋을 텍스트로 디코딩하기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4C5DABC-6DB6-478C-AE19-1CFA204533A6}"/>
              </a:ext>
            </a:extLst>
          </p:cNvPr>
          <p:cNvSpPr/>
          <p:nvPr/>
        </p:nvSpPr>
        <p:spPr>
          <a:xfrm>
            <a:off x="281340" y="2281727"/>
            <a:ext cx="11634799" cy="12833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947BA5-AEF4-4C0F-BEF3-CD028F530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90" y="2409683"/>
            <a:ext cx="11159019" cy="1019317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651CBBDE-C758-42F3-BE32-98414F5EE328}"/>
              </a:ext>
            </a:extLst>
          </p:cNvPr>
          <p:cNvSpPr/>
          <p:nvPr/>
        </p:nvSpPr>
        <p:spPr>
          <a:xfrm>
            <a:off x="7152542" y="3019606"/>
            <a:ext cx="688903" cy="3933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465A041-A23F-42FC-B771-DD65C1ED9A0C}"/>
              </a:ext>
            </a:extLst>
          </p:cNvPr>
          <p:cNvSpPr/>
          <p:nvPr/>
        </p:nvSpPr>
        <p:spPr>
          <a:xfrm>
            <a:off x="281340" y="3982837"/>
            <a:ext cx="2416474" cy="12833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 panose="020B0604020202020204" pitchFamily="34" charset="0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26AA39F9-B134-4BB8-B436-FF44A4024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15" y="4114833"/>
            <a:ext cx="2162477" cy="101931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D287C9-7EE8-40FD-BE99-A22CE1C6F19F}"/>
              </a:ext>
            </a:extLst>
          </p:cNvPr>
          <p:cNvSpPr/>
          <p:nvPr/>
        </p:nvSpPr>
        <p:spPr>
          <a:xfrm>
            <a:off x="404316" y="4736171"/>
            <a:ext cx="292076" cy="3933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A50B1A-B250-40C9-8B8F-B0666C4F1B54}"/>
              </a:ext>
            </a:extLst>
          </p:cNvPr>
          <p:cNvSpPr txBox="1"/>
          <p:nvPr/>
        </p:nvSpPr>
        <p:spPr>
          <a:xfrm>
            <a:off x="875104" y="101916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준비</a:t>
            </a:r>
          </a:p>
        </p:txBody>
      </p:sp>
    </p:spTree>
    <p:extLst>
      <p:ext uri="{BB962C8B-B14F-4D97-AF65-F5344CB8AC3E}">
        <p14:creationId xmlns:p14="http://schemas.microsoft.com/office/powerpoint/2010/main" val="2168394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58E52B53-7D38-4453-8F4C-5AA91A062C29}"/>
              </a:ext>
            </a:extLst>
          </p:cNvPr>
          <p:cNvSpPr/>
          <p:nvPr/>
        </p:nvSpPr>
        <p:spPr>
          <a:xfrm>
            <a:off x="317757" y="5361395"/>
            <a:ext cx="6878010" cy="12343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준비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1,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016CAD-9960-4710-8E82-C72E2003B406}"/>
              </a:ext>
            </a:extLst>
          </p:cNvPr>
          <p:cNvSpPr txBox="1"/>
          <p:nvPr/>
        </p:nvSpPr>
        <p:spPr>
          <a:xfrm flipH="1">
            <a:off x="173378" y="1254971"/>
            <a:ext cx="3163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anose="020B0604020202020204" pitchFamily="34" charset="0"/>
              </a:rPr>
              <a:t>004 </a:t>
            </a:r>
            <a:r>
              <a:rPr lang="ko-KR" altLang="en-US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anose="020B0604020202020204" pitchFamily="34" charset="0"/>
              </a:rPr>
              <a:t>데이터 인코딩하기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9E883B9-0077-4FD1-9A92-BDC2C9D7720E}"/>
              </a:ext>
            </a:extLst>
          </p:cNvPr>
          <p:cNvSpPr/>
          <p:nvPr/>
        </p:nvSpPr>
        <p:spPr>
          <a:xfrm>
            <a:off x="173378" y="1796775"/>
            <a:ext cx="7286201" cy="348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1201072-A0E0-4123-9185-46CB48A0D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52" y="1875194"/>
            <a:ext cx="6878010" cy="322942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0D39AF7-28E2-42E1-A918-F7A1B1D52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15" y="5439061"/>
            <a:ext cx="6506483" cy="107647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65E6FA3-3B59-4955-AB1E-A7C85CC292A7}"/>
              </a:ext>
            </a:extLst>
          </p:cNvPr>
          <p:cNvSpPr/>
          <p:nvPr/>
        </p:nvSpPr>
        <p:spPr>
          <a:xfrm>
            <a:off x="494614" y="4315327"/>
            <a:ext cx="5216375" cy="7422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6641EDA-12C3-44D1-BCCE-0228AC263BF4}"/>
              </a:ext>
            </a:extLst>
          </p:cNvPr>
          <p:cNvSpPr/>
          <p:nvPr/>
        </p:nvSpPr>
        <p:spPr>
          <a:xfrm>
            <a:off x="503592" y="5773263"/>
            <a:ext cx="6497506" cy="7422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사각형: 모서리가 접힌 도형 9">
            <a:extLst>
              <a:ext uri="{FF2B5EF4-FFF2-40B4-BE49-F238E27FC236}">
                <a16:creationId xmlns:a16="http://schemas.microsoft.com/office/drawing/2014/main" id="{EA5A7F8A-97F0-4F3F-AC89-E01465A82287}"/>
              </a:ext>
            </a:extLst>
          </p:cNvPr>
          <p:cNvSpPr/>
          <p:nvPr/>
        </p:nvSpPr>
        <p:spPr>
          <a:xfrm>
            <a:off x="8074800" y="2001800"/>
            <a:ext cx="2415396" cy="2173857"/>
          </a:xfrm>
          <a:prstGeom prst="foldedCorner">
            <a:avLst/>
          </a:prstGeom>
          <a:solidFill>
            <a:srgbClr val="D5D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레이블을 벡터로 바꾸는 방법은 두가지</a:t>
            </a:r>
          </a:p>
        </p:txBody>
      </p:sp>
      <p:pic>
        <p:nvPicPr>
          <p:cNvPr id="12" name="그래픽 11" descr="별 등급 윤곽선">
            <a:extLst>
              <a:ext uri="{FF2B5EF4-FFF2-40B4-BE49-F238E27FC236}">
                <a16:creationId xmlns:a16="http://schemas.microsoft.com/office/drawing/2014/main" id="{8BACA57B-52E5-406D-B5B0-5EE1CE1F41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4800" y="17967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49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02FDC5-1C54-4BEE-9C89-4E8C30029A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2"/>
          <a:stretch/>
        </p:blipFill>
        <p:spPr>
          <a:xfrm>
            <a:off x="2783840" y="0"/>
            <a:ext cx="940816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2189848" y="3276709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구성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893465" y="2955825"/>
            <a:ext cx="705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2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21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구성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2,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314E8D7-0C84-4A65-9B23-D1A13628D52B}"/>
              </a:ext>
            </a:extLst>
          </p:cNvPr>
          <p:cNvSpPr/>
          <p:nvPr/>
        </p:nvSpPr>
        <p:spPr>
          <a:xfrm>
            <a:off x="373710" y="1613802"/>
            <a:ext cx="3332480" cy="333248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6EE71FE-0A3F-4A25-852B-B62F5C0A9B7E}"/>
              </a:ext>
            </a:extLst>
          </p:cNvPr>
          <p:cNvSpPr/>
          <p:nvPr/>
        </p:nvSpPr>
        <p:spPr>
          <a:xfrm>
            <a:off x="4429760" y="1613802"/>
            <a:ext cx="3332480" cy="333248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FB67FCB-6C0A-43A6-9430-B53E5B0CBDF9}"/>
              </a:ext>
            </a:extLst>
          </p:cNvPr>
          <p:cNvSpPr/>
          <p:nvPr/>
        </p:nvSpPr>
        <p:spPr>
          <a:xfrm>
            <a:off x="8485810" y="1613802"/>
            <a:ext cx="3332480" cy="333248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631683" y="5189424"/>
            <a:ext cx="2887651" cy="1243338"/>
            <a:chOff x="631683" y="5390664"/>
            <a:chExt cx="2887651" cy="124333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ü"/>
              </a:pPr>
              <a:r>
                <a:rPr lang="ko-KR" altLang="en-US" sz="1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짧은 텍스트 분류</a:t>
              </a:r>
              <a:endParaRPr lang="en-US" altLang="ko-KR" sz="1400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ü"/>
              </a:pPr>
              <a:r>
                <a:rPr lang="ko-KR" altLang="en-US" sz="1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출력 클래스 개수 </a:t>
              </a:r>
              <a:r>
                <a:rPr lang="en-US" altLang="ko-KR" sz="1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:  46</a:t>
              </a:r>
            </a:p>
            <a:p>
              <a:pPr algn="just"/>
              <a:r>
                <a:rPr lang="en-US" altLang="ko-KR" sz="1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rPr>
                <a:t>      </a:t>
              </a:r>
              <a:r>
                <a:rPr lang="ko-KR" altLang="en-US" sz="1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rPr>
                <a:t>출력 공간의 차원이 크다</a:t>
              </a:r>
              <a:r>
                <a:rPr lang="en-US" altLang="ko-KR" sz="1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rPr>
                <a:t>.</a:t>
              </a:r>
              <a:endParaRPr lang="ko-KR" altLang="en-US" sz="1400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1244197" y="5390664"/>
              <a:ext cx="16626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출력 공간 차원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EA9CF4-4B02-4D79-9686-A8B683FEB8DB}"/>
              </a:ext>
            </a:extLst>
          </p:cNvPr>
          <p:cNvGrpSpPr/>
          <p:nvPr/>
        </p:nvGrpSpPr>
        <p:grpSpPr>
          <a:xfrm>
            <a:off x="4652174" y="5189424"/>
            <a:ext cx="2887651" cy="1027894"/>
            <a:chOff x="631683" y="5390664"/>
            <a:chExt cx="2887651" cy="102789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EEFA88-3BDB-4986-A4E8-1D056235E726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유용한 정보를 완전히 잃게 되는 정보의 병목 지점처럼 동작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94904B-FC61-4D90-BA0A-83761D16208E}"/>
                </a:ext>
              </a:extLst>
            </p:cNvPr>
            <p:cNvSpPr txBox="1"/>
            <p:nvPr/>
          </p:nvSpPr>
          <p:spPr>
            <a:xfrm>
              <a:off x="1386062" y="5390664"/>
              <a:ext cx="13789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정보의 병목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D953C9B-2611-4FE6-8766-B55AD80C0402}"/>
              </a:ext>
            </a:extLst>
          </p:cNvPr>
          <p:cNvGrpSpPr/>
          <p:nvPr/>
        </p:nvGrpSpPr>
        <p:grpSpPr>
          <a:xfrm>
            <a:off x="8672665" y="5189424"/>
            <a:ext cx="2887651" cy="812451"/>
            <a:chOff x="631683" y="5390664"/>
            <a:chExt cx="2887651" cy="81245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E4B137-9F3C-4A3B-863C-2DA04F463D9A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64</a:t>
              </a:r>
              <a:r>
                <a:rPr lang="ko-KR" altLang="en-US" sz="1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개의 유닛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4D8DDC-AAEE-433E-AB6D-A55B54CF21F5}"/>
                </a:ext>
              </a:extLst>
            </p:cNvPr>
            <p:cNvSpPr txBox="1"/>
            <p:nvPr/>
          </p:nvSpPr>
          <p:spPr>
            <a:xfrm>
              <a:off x="1102332" y="5390664"/>
              <a:ext cx="19463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규모가 큰 층 사용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A7CF4D4-E655-4629-932F-492206B31A06}"/>
              </a:ext>
            </a:extLst>
          </p:cNvPr>
          <p:cNvSpPr txBox="1"/>
          <p:nvPr/>
        </p:nvSpPr>
        <p:spPr>
          <a:xfrm flipH="1">
            <a:off x="173378" y="1254971"/>
            <a:ext cx="3163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anose="020B0604020202020204" pitchFamily="34" charset="0"/>
              </a:rPr>
              <a:t>제약 사항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F01626-5FFB-42E7-B86B-C01E74406B8C}"/>
              </a:ext>
            </a:extLst>
          </p:cNvPr>
          <p:cNvSpPr txBox="1"/>
          <p:nvPr/>
        </p:nvSpPr>
        <p:spPr>
          <a:xfrm>
            <a:off x="875104" y="676096"/>
            <a:ext cx="10679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  <a:ea typeface="에스코어 드림 4 Regular" panose="020B0503030302020204" pitchFamily="34" charset="-127"/>
              </a:rPr>
              <a:t>모델 정의하기</a:t>
            </a:r>
          </a:p>
        </p:txBody>
      </p:sp>
    </p:spTree>
    <p:extLst>
      <p:ext uri="{BB962C8B-B14F-4D97-AF65-F5344CB8AC3E}">
        <p14:creationId xmlns:p14="http://schemas.microsoft.com/office/powerpoint/2010/main" val="356268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구성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2,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0679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  <a:ea typeface="에스코어 드림 4 Regular" panose="020B0503030302020204" pitchFamily="34" charset="-127"/>
              </a:rPr>
              <a:t>모델 정의하기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399061" y="1280516"/>
            <a:ext cx="8825585" cy="21536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A6B2B75-A0F2-4430-BB48-01C841033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92" y="1414255"/>
            <a:ext cx="8497486" cy="188621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BD48494-2B12-4B6D-A68C-E3649E4F3633}"/>
              </a:ext>
            </a:extLst>
          </p:cNvPr>
          <p:cNvSpPr/>
          <p:nvPr/>
        </p:nvSpPr>
        <p:spPr>
          <a:xfrm>
            <a:off x="3214626" y="2961282"/>
            <a:ext cx="624130" cy="3391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512B50-E518-4A79-BF1A-BA33AA4DA1D9}"/>
              </a:ext>
            </a:extLst>
          </p:cNvPr>
          <p:cNvSpPr/>
          <p:nvPr/>
        </p:nvSpPr>
        <p:spPr>
          <a:xfrm>
            <a:off x="5264837" y="2958269"/>
            <a:ext cx="1153216" cy="3391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C71BD0-70D4-42A1-B4C0-BC077CA9EABC}"/>
              </a:ext>
            </a:extLst>
          </p:cNvPr>
          <p:cNvSpPr txBox="1"/>
          <p:nvPr/>
        </p:nvSpPr>
        <p:spPr>
          <a:xfrm flipH="1">
            <a:off x="399060" y="3558203"/>
            <a:ext cx="3163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anose="020B0604020202020204" pitchFamily="34" charset="0"/>
              </a:rPr>
              <a:t>주목해야 할 점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B776CE8-E4BD-4132-B343-6A9493534588}"/>
              </a:ext>
            </a:extLst>
          </p:cNvPr>
          <p:cNvSpPr/>
          <p:nvPr/>
        </p:nvSpPr>
        <p:spPr>
          <a:xfrm>
            <a:off x="377277" y="4088028"/>
            <a:ext cx="2298331" cy="2298331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F7F4F6D-E67D-433B-8CAB-092E3EE4934E}"/>
              </a:ext>
            </a:extLst>
          </p:cNvPr>
          <p:cNvGrpSpPr/>
          <p:nvPr/>
        </p:nvGrpSpPr>
        <p:grpSpPr>
          <a:xfrm>
            <a:off x="2784858" y="4833840"/>
            <a:ext cx="1991543" cy="655837"/>
            <a:chOff x="631683" y="5390664"/>
            <a:chExt cx="2887651" cy="95093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EB462BA-6640-4115-A092-802B185152D6}"/>
                </a:ext>
              </a:extLst>
            </p:cNvPr>
            <p:cNvSpPr txBox="1"/>
            <p:nvPr/>
          </p:nvSpPr>
          <p:spPr>
            <a:xfrm>
              <a:off x="631683" y="5895337"/>
              <a:ext cx="2887651" cy="446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크기 </a:t>
              </a:r>
              <a:r>
                <a:rPr lang="en-US" altLang="ko-KR" sz="1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: 46</a:t>
              </a:r>
              <a:endParaRPr lang="ko-KR" altLang="en-US" sz="1400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BB729A5-02B3-4542-9BA0-8BBDD8A990AD}"/>
                </a:ext>
              </a:extLst>
            </p:cNvPr>
            <p:cNvSpPr txBox="1"/>
            <p:nvPr/>
          </p:nvSpPr>
          <p:spPr>
            <a:xfrm>
              <a:off x="699312" y="5390664"/>
              <a:ext cx="2752419" cy="5801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마지막 </a:t>
              </a:r>
              <a:r>
                <a:rPr lang="en-US" altLang="ko-KR" sz="2000" spc="-150" dirty="0">
                  <a:solidFill>
                    <a:srgbClr val="39393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Dense </a:t>
              </a:r>
              <a:r>
                <a:rPr lang="ko-KR" altLang="en-US" sz="2000" spc="-150" dirty="0">
                  <a:solidFill>
                    <a:srgbClr val="39393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층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71BF756-E72D-4934-B9F9-E2D48A6ACC07}"/>
              </a:ext>
            </a:extLst>
          </p:cNvPr>
          <p:cNvGrpSpPr/>
          <p:nvPr/>
        </p:nvGrpSpPr>
        <p:grpSpPr>
          <a:xfrm>
            <a:off x="8404768" y="4633269"/>
            <a:ext cx="1991544" cy="655839"/>
            <a:chOff x="631683" y="5390664"/>
            <a:chExt cx="2887651" cy="95093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B2135A2-F573-4039-87C3-8463E4FF2226}"/>
                </a:ext>
              </a:extLst>
            </p:cNvPr>
            <p:cNvSpPr txBox="1"/>
            <p:nvPr/>
          </p:nvSpPr>
          <p:spPr>
            <a:xfrm>
              <a:off x="631683" y="5895339"/>
              <a:ext cx="2887651" cy="446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spc="-150" dirty="0" err="1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softmax</a:t>
              </a:r>
              <a:endParaRPr lang="ko-KR" altLang="en-US" sz="1400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1A095A2-C698-49CF-94E4-1279E5C78692}"/>
                </a:ext>
              </a:extLst>
            </p:cNvPr>
            <p:cNvSpPr txBox="1"/>
            <p:nvPr/>
          </p:nvSpPr>
          <p:spPr>
            <a:xfrm>
              <a:off x="1075839" y="5390664"/>
              <a:ext cx="1999349" cy="5801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활성화 함수</a:t>
              </a:r>
            </a:p>
          </p:txBody>
        </p:sp>
      </p:grpSp>
      <p:pic>
        <p:nvPicPr>
          <p:cNvPr id="1026" name="Picture 2" descr="딥러닝-3.2. 활성화함수(3)-소프트맥스 함수(Softmax)">
            <a:extLst>
              <a:ext uri="{FF2B5EF4-FFF2-40B4-BE49-F238E27FC236}">
                <a16:creationId xmlns:a16="http://schemas.microsoft.com/office/drawing/2014/main" id="{4CE3DD4A-EE47-4D8D-BB71-5202DE3C8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837" y="4042823"/>
            <a:ext cx="3079506" cy="233357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266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구성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2,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2089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  <a:ea typeface="에스코어 드림 4 Regular" panose="020B0503030302020204" pitchFamily="34" charset="-127"/>
              </a:rPr>
              <a:t>모델 컴파일하기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1269CC-72B5-4A42-BFB3-07D28E233CB4}"/>
              </a:ext>
            </a:extLst>
          </p:cNvPr>
          <p:cNvSpPr/>
          <p:nvPr/>
        </p:nvSpPr>
        <p:spPr>
          <a:xfrm>
            <a:off x="313776" y="1939733"/>
            <a:ext cx="11600282" cy="5155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E5A2A13-E61A-4145-B8C1-E9433DD51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07" y="2013176"/>
            <a:ext cx="11355385" cy="352474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E0918212-5D96-409A-8AAE-58C39597308D}"/>
              </a:ext>
            </a:extLst>
          </p:cNvPr>
          <p:cNvSpPr/>
          <p:nvPr/>
        </p:nvSpPr>
        <p:spPr>
          <a:xfrm>
            <a:off x="5698649" y="2032692"/>
            <a:ext cx="3187537" cy="3296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C2CE689-BD14-459A-A18B-F56D73A90BAF}"/>
              </a:ext>
            </a:extLst>
          </p:cNvPr>
          <p:cNvGrpSpPr/>
          <p:nvPr/>
        </p:nvGrpSpPr>
        <p:grpSpPr>
          <a:xfrm>
            <a:off x="503592" y="3237929"/>
            <a:ext cx="3384917" cy="1058672"/>
            <a:chOff x="631683" y="5390664"/>
            <a:chExt cx="3384917" cy="105867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349AB8B-4A96-4E62-9499-55E2EB0EB277}"/>
                </a:ext>
              </a:extLst>
            </p:cNvPr>
            <p:cNvSpPr txBox="1"/>
            <p:nvPr/>
          </p:nvSpPr>
          <p:spPr>
            <a:xfrm>
              <a:off x="631683" y="5895338"/>
              <a:ext cx="3384917" cy="55399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ü"/>
              </a:pPr>
              <a:r>
                <a:rPr lang="en-US" altLang="ko-KR" sz="1500" spc="-150" dirty="0">
                  <a:solidFill>
                    <a:srgbClr val="393939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Categorical_crossentropy</a:t>
              </a:r>
            </a:p>
            <a:p>
              <a:pPr marL="285750" indent="-285750" algn="just">
                <a:buFont typeface="Wingdings" panose="05000000000000000000" pitchFamily="2" charset="2"/>
                <a:buChar char="ü"/>
              </a:pPr>
              <a:r>
                <a:rPr lang="ko-KR" altLang="en-US" sz="1500" spc="-150" dirty="0">
                  <a:solidFill>
                    <a:srgbClr val="393939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두 확률 분포 사이의 </a:t>
              </a:r>
              <a:r>
                <a:rPr lang="ko-KR" altLang="en-US" sz="1500" spc="-150" dirty="0">
                  <a:solidFill>
                    <a:srgbClr val="393939"/>
                  </a:solidFill>
                  <a:highlight>
                    <a:srgbClr val="FFFF00"/>
                  </a:highlight>
                  <a:latin typeface="굴림체" panose="020B0609000101010101" pitchFamily="49" charset="-127"/>
                  <a:ea typeface="굴림체" panose="020B0609000101010101" pitchFamily="49" charset="-127"/>
                </a:rPr>
                <a:t>거리</a:t>
              </a:r>
              <a:r>
                <a:rPr lang="ko-KR" altLang="en-US" sz="1500" spc="-150" dirty="0">
                  <a:solidFill>
                    <a:srgbClr val="393939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를 측정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F86106-978D-4AD1-8248-B74BFE4FEB82}"/>
                </a:ext>
              </a:extLst>
            </p:cNvPr>
            <p:cNvSpPr txBox="1"/>
            <p:nvPr/>
          </p:nvSpPr>
          <p:spPr>
            <a:xfrm>
              <a:off x="660623" y="5390664"/>
              <a:ext cx="1204177" cy="40011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>
                  <a:solidFill>
                    <a:srgbClr val="39393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손실 함수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BDD7B3D-C4C8-446A-AF72-E2018DC771B1}"/>
              </a:ext>
            </a:extLst>
          </p:cNvPr>
          <p:cNvSpPr txBox="1"/>
          <p:nvPr/>
        </p:nvSpPr>
        <p:spPr>
          <a:xfrm flipH="1">
            <a:off x="320858" y="2688136"/>
            <a:ext cx="3163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anose="020B0604020202020204" pitchFamily="34" charset="0"/>
              </a:rPr>
              <a:t>주목해야 할 점</a:t>
            </a:r>
          </a:p>
        </p:txBody>
      </p:sp>
      <p:sp>
        <p:nvSpPr>
          <p:cNvPr id="9" name="설명선: 위쪽 화살표 8">
            <a:extLst>
              <a:ext uri="{FF2B5EF4-FFF2-40B4-BE49-F238E27FC236}">
                <a16:creationId xmlns:a16="http://schemas.microsoft.com/office/drawing/2014/main" id="{6364CB3A-2A93-4898-A119-EF534D901726}"/>
              </a:ext>
            </a:extLst>
          </p:cNvPr>
          <p:cNvSpPr/>
          <p:nvPr/>
        </p:nvSpPr>
        <p:spPr>
          <a:xfrm>
            <a:off x="969818" y="4292396"/>
            <a:ext cx="3528291" cy="1692547"/>
          </a:xfrm>
          <a:prstGeom prst="upArrowCallout">
            <a:avLst>
              <a:gd name="adj1" fmla="val 9720"/>
              <a:gd name="adj2" fmla="val 10812"/>
              <a:gd name="adj3" fmla="val 25000"/>
              <a:gd name="adj4" fmla="val 64977"/>
            </a:avLst>
          </a:prstGeom>
          <a:solidFill>
            <a:srgbClr val="0439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BD2C195-9DC0-472F-A191-C097CE59E541}"/>
              </a:ext>
            </a:extLst>
          </p:cNvPr>
          <p:cNvSpPr/>
          <p:nvPr/>
        </p:nvSpPr>
        <p:spPr>
          <a:xfrm>
            <a:off x="1134620" y="5172365"/>
            <a:ext cx="554182" cy="55418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출력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F7E4B95-4490-444C-AD9F-4BA8E287F419}"/>
              </a:ext>
            </a:extLst>
          </p:cNvPr>
          <p:cNvSpPr/>
          <p:nvPr/>
        </p:nvSpPr>
        <p:spPr>
          <a:xfrm>
            <a:off x="3777672" y="5172365"/>
            <a:ext cx="554182" cy="5541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정답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568A33F-0924-4BB1-931C-A5CA356969D4}"/>
              </a:ext>
            </a:extLst>
          </p:cNvPr>
          <p:cNvCxnSpPr>
            <a:endCxn id="22" idx="2"/>
          </p:cNvCxnSpPr>
          <p:nvPr/>
        </p:nvCxnSpPr>
        <p:spPr>
          <a:xfrm>
            <a:off x="1688802" y="5449456"/>
            <a:ext cx="2088870" cy="0"/>
          </a:xfrm>
          <a:prstGeom prst="straightConnector1">
            <a:avLst/>
          </a:prstGeom>
          <a:ln w="63500">
            <a:solidFill>
              <a:schemeClr val="bg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668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 검증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28985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  <a:ea typeface="에스코어 드림 4 Regular" panose="020B0503030302020204" pitchFamily="34" charset="-127"/>
              </a:rPr>
              <a:t>검증 데이터 세트 준비하기 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  <a:ea typeface="에스코어 드림 4 Regular" panose="020B0503030302020204" pitchFamily="34" charset="-127"/>
              </a:rPr>
              <a:t>&amp;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  <a:ea typeface="에스코어 드림 4 Regular" panose="020B0503030302020204" pitchFamily="34" charset="-127"/>
              </a:rPr>
              <a:t>모델 훈련하기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399061" y="1456005"/>
            <a:ext cx="5900139" cy="19060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BDB4B92-CFDF-4D2E-8C37-D70E30223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50" y="1599832"/>
            <a:ext cx="5553850" cy="162900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B76218-EC2A-4A7A-8417-9D49F1AFA7EF}"/>
              </a:ext>
            </a:extLst>
          </p:cNvPr>
          <p:cNvSpPr/>
          <p:nvPr/>
        </p:nvSpPr>
        <p:spPr>
          <a:xfrm>
            <a:off x="399061" y="3846944"/>
            <a:ext cx="6260357" cy="19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5BAB568-B815-47EA-BD77-82C5E4867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50" y="4022371"/>
            <a:ext cx="5934903" cy="162900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512B50-E518-4A79-BF1A-BA33AA4DA1D9}"/>
              </a:ext>
            </a:extLst>
          </p:cNvPr>
          <p:cNvSpPr/>
          <p:nvPr/>
        </p:nvSpPr>
        <p:spPr>
          <a:xfrm>
            <a:off x="2827940" y="4710513"/>
            <a:ext cx="1153216" cy="3391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E0E894C-5498-4AE9-8D3E-5113D6B15D7B}"/>
              </a:ext>
            </a:extLst>
          </p:cNvPr>
          <p:cNvCxnSpPr/>
          <p:nvPr/>
        </p:nvCxnSpPr>
        <p:spPr>
          <a:xfrm>
            <a:off x="2447636" y="1995052"/>
            <a:ext cx="674255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C5F2FC6-97E9-4A78-9337-B25A2D6B5292}"/>
              </a:ext>
            </a:extLst>
          </p:cNvPr>
          <p:cNvCxnSpPr/>
          <p:nvPr/>
        </p:nvCxnSpPr>
        <p:spPr>
          <a:xfrm>
            <a:off x="3930072" y="2812470"/>
            <a:ext cx="674255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03C5C19-278F-498A-9EC0-190F3E74C409}"/>
              </a:ext>
            </a:extLst>
          </p:cNvPr>
          <p:cNvCxnSpPr/>
          <p:nvPr/>
        </p:nvCxnSpPr>
        <p:spPr>
          <a:xfrm>
            <a:off x="3592944" y="2258289"/>
            <a:ext cx="674255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2E0D29A-7258-4A50-8221-24E9021C03C1}"/>
              </a:ext>
            </a:extLst>
          </p:cNvPr>
          <p:cNvCxnSpPr/>
          <p:nvPr/>
        </p:nvCxnSpPr>
        <p:spPr>
          <a:xfrm>
            <a:off x="5047671" y="3075707"/>
            <a:ext cx="674255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670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 검증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35365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  <a:ea typeface="에스코어 드림 4 Regular" panose="020B0503030302020204" pitchFamily="34" charset="-127"/>
              </a:rPr>
              <a:t>훈련과 검증 손실 그리기 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  <a:ea typeface="에스코어 드림 4 Regular" panose="020B0503030302020204" pitchFamily="34" charset="-127"/>
              </a:rPr>
              <a:t>&amp;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  <a:ea typeface="에스코어 드림 4 Regular" panose="020B0503030302020204" pitchFamily="34" charset="-127"/>
              </a:rPr>
              <a:t>훈련과 검증 정확도 그리기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B76218-EC2A-4A7A-8417-9D49F1AFA7EF}"/>
              </a:ext>
            </a:extLst>
          </p:cNvPr>
          <p:cNvSpPr/>
          <p:nvPr/>
        </p:nvSpPr>
        <p:spPr>
          <a:xfrm>
            <a:off x="269754" y="1613802"/>
            <a:ext cx="11626682" cy="43528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78BB4B-DF5F-4DEE-983F-57DEB28EB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28" y="1957955"/>
            <a:ext cx="5557499" cy="36190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6C967C4-0FBA-4163-9025-AE36668C4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652" y="1946561"/>
            <a:ext cx="5557499" cy="3667346"/>
          </a:xfrm>
          <a:prstGeom prst="rect">
            <a:avLst/>
          </a:prstGeom>
        </p:spPr>
      </p:pic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71BFFBD1-7AD5-48E6-B27C-1E88C42E1FE8}"/>
              </a:ext>
            </a:extLst>
          </p:cNvPr>
          <p:cNvCxnSpPr>
            <a:cxnSpLocks/>
          </p:cNvCxnSpPr>
          <p:nvPr/>
        </p:nvCxnSpPr>
        <p:spPr>
          <a:xfrm>
            <a:off x="2992582" y="4553527"/>
            <a:ext cx="2512291" cy="240146"/>
          </a:xfrm>
          <a:prstGeom prst="curvedConnector3">
            <a:avLst>
              <a:gd name="adj1" fmla="val 47794"/>
            </a:avLst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구부러짐 24">
            <a:extLst>
              <a:ext uri="{FF2B5EF4-FFF2-40B4-BE49-F238E27FC236}">
                <a16:creationId xmlns:a16="http://schemas.microsoft.com/office/drawing/2014/main" id="{726A99D6-EDAB-40CA-8963-64EF572887D4}"/>
              </a:ext>
            </a:extLst>
          </p:cNvPr>
          <p:cNvCxnSpPr>
            <a:cxnSpLocks/>
          </p:cNvCxnSpPr>
          <p:nvPr/>
        </p:nvCxnSpPr>
        <p:spPr>
          <a:xfrm flipV="1">
            <a:off x="8800856" y="2456873"/>
            <a:ext cx="2596817" cy="198581"/>
          </a:xfrm>
          <a:prstGeom prst="curvedConnector3">
            <a:avLst>
              <a:gd name="adj1" fmla="val 50000"/>
            </a:avLst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898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 검증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20457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  <a:ea typeface="에스코어 드림 4 Regular" panose="020B0503030302020204" pitchFamily="34" charset="-127"/>
              </a:rPr>
              <a:t>모델을 처음부터 다시 훈련하기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399061" y="1456006"/>
            <a:ext cx="8301594" cy="42335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E73EDA-0E41-476D-BBC6-1C046AD6F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74" y="1613802"/>
            <a:ext cx="7992590" cy="392484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909584F-5EF3-4D19-9E5B-10C56B99645A}"/>
              </a:ext>
            </a:extLst>
          </p:cNvPr>
          <p:cNvSpPr/>
          <p:nvPr/>
        </p:nvSpPr>
        <p:spPr>
          <a:xfrm>
            <a:off x="1722757" y="4322586"/>
            <a:ext cx="1153216" cy="3391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5A33CEB-CA4C-4D07-A852-9CC33C656C4F}"/>
              </a:ext>
            </a:extLst>
          </p:cNvPr>
          <p:cNvSpPr/>
          <p:nvPr/>
        </p:nvSpPr>
        <p:spPr>
          <a:xfrm>
            <a:off x="7090806" y="3510458"/>
            <a:ext cx="4934939" cy="15418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DD48669-FEE5-423F-8D85-8627ADE5C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344" y="3614367"/>
            <a:ext cx="4734586" cy="1343212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07EFDBC-9E23-4E7E-9C45-A0F296D040C1}"/>
              </a:ext>
            </a:extLst>
          </p:cNvPr>
          <p:cNvCxnSpPr/>
          <p:nvPr/>
        </p:nvCxnSpPr>
        <p:spPr>
          <a:xfrm>
            <a:off x="9559635" y="4789052"/>
            <a:ext cx="674255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341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630551" y="165714"/>
            <a:ext cx="2704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신경망의 구조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3.1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FA307D-B2BD-4C53-853B-BFD327384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400" y="1242675"/>
            <a:ext cx="5486600" cy="372800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001355C-8CCF-489D-AA85-E9755E26FF5A}"/>
              </a:ext>
            </a:extLst>
          </p:cNvPr>
          <p:cNvSpPr txBox="1"/>
          <p:nvPr/>
        </p:nvSpPr>
        <p:spPr>
          <a:xfrm>
            <a:off x="982019" y="3989516"/>
            <a:ext cx="7571998" cy="2482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b="1" i="0" dirty="0">
                <a:solidFill>
                  <a:srgbClr val="494E5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타깃</a:t>
            </a:r>
            <a:r>
              <a:rPr lang="en-US" altLang="ko-KR" sz="1600" b="1" i="0" dirty="0">
                <a:solidFill>
                  <a:srgbClr val="494E5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(target)</a:t>
            </a:r>
            <a:r>
              <a:rPr lang="ko-KR" altLang="en-US" sz="1600" b="0" i="0" dirty="0">
                <a:solidFill>
                  <a:srgbClr val="494E5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 </a:t>
            </a:r>
            <a:r>
              <a:rPr lang="en-US" altLang="ko-KR" sz="1600" b="0" i="0" dirty="0">
                <a:solidFill>
                  <a:srgbClr val="494E5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600" b="0" i="0" dirty="0">
                <a:solidFill>
                  <a:srgbClr val="494E5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기대 출력</a:t>
            </a:r>
            <a:endParaRPr lang="en-US" altLang="ko-KR" sz="1600" b="0" i="0" dirty="0">
              <a:solidFill>
                <a:srgbClr val="494E52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b="1" i="0" dirty="0">
                <a:solidFill>
                  <a:srgbClr val="494E5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가중치</a:t>
            </a:r>
            <a:r>
              <a:rPr lang="en-US" altLang="ko-KR" sz="1600" b="1" i="0" dirty="0">
                <a:solidFill>
                  <a:srgbClr val="494E5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(weight)</a:t>
            </a:r>
            <a:r>
              <a:rPr lang="ko-KR" altLang="en-US" sz="1600" b="0" i="0" dirty="0">
                <a:solidFill>
                  <a:srgbClr val="494E5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 </a:t>
            </a:r>
            <a:r>
              <a:rPr lang="en-US" altLang="ko-KR" sz="1600" b="0" i="0" dirty="0">
                <a:solidFill>
                  <a:srgbClr val="494E5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600" b="0" i="0" dirty="0">
                <a:solidFill>
                  <a:srgbClr val="494E5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효율적인 식에 필요한 파라미터</a:t>
            </a:r>
            <a:endParaRPr lang="en-US" altLang="ko-KR" sz="1600" b="0" i="0" dirty="0">
              <a:solidFill>
                <a:srgbClr val="494E52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b="1" i="0" dirty="0">
                <a:solidFill>
                  <a:srgbClr val="494E5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손실함수</a:t>
            </a:r>
            <a:r>
              <a:rPr lang="en-US" altLang="ko-KR" sz="1600" b="1" i="0" dirty="0">
                <a:solidFill>
                  <a:srgbClr val="494E5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(loss function)</a:t>
            </a:r>
            <a:r>
              <a:rPr lang="ko-KR" altLang="en-US" sz="1600" b="0" i="0" dirty="0">
                <a:solidFill>
                  <a:srgbClr val="494E5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 </a:t>
            </a:r>
            <a:r>
              <a:rPr lang="en-US" altLang="ko-KR" sz="1600" b="0" i="0" dirty="0">
                <a:solidFill>
                  <a:srgbClr val="494E5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600" b="0" i="0" dirty="0">
                <a:solidFill>
                  <a:srgbClr val="494E5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타깃과 </a:t>
            </a:r>
            <a:r>
              <a:rPr lang="ko-KR" altLang="en-US" sz="1600" b="0" i="0" dirty="0" err="1">
                <a:solidFill>
                  <a:srgbClr val="494E5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출력값의</a:t>
            </a:r>
            <a:r>
              <a:rPr lang="ko-KR" altLang="en-US" sz="1600" b="0" i="0" dirty="0">
                <a:solidFill>
                  <a:srgbClr val="494E5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차이를 계산하는 함수</a:t>
            </a:r>
            <a:endParaRPr lang="en-US" altLang="ko-KR" sz="1600" b="0" i="0" dirty="0">
              <a:solidFill>
                <a:srgbClr val="494E52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b="1" i="0" dirty="0" err="1">
                <a:solidFill>
                  <a:srgbClr val="494E5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역전파</a:t>
            </a:r>
            <a:r>
              <a:rPr lang="en-US" altLang="ko-KR" sz="1600" b="1" i="0" dirty="0">
                <a:solidFill>
                  <a:srgbClr val="494E5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(Backpropagation)</a:t>
            </a:r>
            <a:r>
              <a:rPr lang="ko-KR" altLang="en-US" sz="1600" b="0" i="0" dirty="0">
                <a:solidFill>
                  <a:srgbClr val="494E5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 </a:t>
            </a:r>
            <a:r>
              <a:rPr lang="en-US" altLang="ko-KR" sz="1600" b="0" i="0" dirty="0">
                <a:solidFill>
                  <a:srgbClr val="494E5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600" b="0" i="0" dirty="0">
                <a:solidFill>
                  <a:srgbClr val="494E5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손실함수의 결과 개선을 위한 가중치 수정 과정 </a:t>
            </a:r>
            <a:endParaRPr lang="en-US" altLang="ko-KR" sz="1600" b="0" i="0" dirty="0">
              <a:solidFill>
                <a:srgbClr val="494E52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l">
              <a:lnSpc>
                <a:spcPct val="200000"/>
              </a:lnSpc>
            </a:pPr>
            <a:r>
              <a:rPr lang="en-US" altLang="ko-KR" sz="1600" dirty="0">
                <a:solidFill>
                  <a:srgbClr val="494E5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		</a:t>
            </a:r>
            <a:r>
              <a:rPr lang="ko-KR" altLang="en-US" sz="1600" b="0" i="0" dirty="0" err="1">
                <a:solidFill>
                  <a:srgbClr val="494E5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옵티마이저</a:t>
            </a:r>
            <a:r>
              <a:rPr lang="en-US" altLang="ko-KR" sz="1600" b="0" i="0" dirty="0">
                <a:solidFill>
                  <a:srgbClr val="494E5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(optimizer)</a:t>
            </a:r>
            <a:r>
              <a:rPr lang="ko-KR" altLang="en-US" sz="1600" b="0" i="0" dirty="0">
                <a:solidFill>
                  <a:srgbClr val="494E5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담당</a:t>
            </a:r>
            <a:endParaRPr lang="en-US" altLang="ko-KR" sz="1600" b="0" i="0" dirty="0">
              <a:solidFill>
                <a:srgbClr val="494E52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BBCE7E-73BD-4077-9BB7-EAE497C621AD}"/>
              </a:ext>
            </a:extLst>
          </p:cNvPr>
          <p:cNvSpPr txBox="1"/>
          <p:nvPr/>
        </p:nvSpPr>
        <p:spPr>
          <a:xfrm>
            <a:off x="498686" y="1114595"/>
            <a:ext cx="6690048" cy="2746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 algn="l">
              <a:lnSpc>
                <a:spcPct val="250000"/>
              </a:lnSpc>
              <a:buFont typeface="+mj-lt"/>
              <a:buAutoNum type="romanUcPeriod"/>
            </a:pPr>
            <a:r>
              <a:rPr lang="ko-KR" altLang="en-US" sz="1800" b="1" i="0" dirty="0">
                <a:solidFill>
                  <a:srgbClr val="494E5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네트워크를 구성하는 층</a:t>
            </a:r>
            <a:endParaRPr lang="en-US" altLang="ko-KR" sz="1800" b="1" i="0" dirty="0">
              <a:solidFill>
                <a:srgbClr val="494E52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00050" indent="-400050" algn="l">
              <a:lnSpc>
                <a:spcPct val="250000"/>
              </a:lnSpc>
              <a:buFont typeface="+mj-lt"/>
              <a:buAutoNum type="romanUcPeriod"/>
            </a:pPr>
            <a:r>
              <a:rPr lang="ko-KR" altLang="en-US" sz="1800" b="1" i="0" dirty="0">
                <a:solidFill>
                  <a:srgbClr val="494E5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 데이터와 그에 상응하는 타깃</a:t>
            </a:r>
            <a:endParaRPr lang="en-US" altLang="ko-KR" sz="1800" b="1" i="0" dirty="0">
              <a:solidFill>
                <a:srgbClr val="494E52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00050" indent="-400050" algn="l">
              <a:lnSpc>
                <a:spcPct val="250000"/>
              </a:lnSpc>
              <a:buFont typeface="+mj-lt"/>
              <a:buAutoNum type="romanUcPeriod"/>
            </a:pPr>
            <a:r>
              <a:rPr lang="ko-KR" altLang="en-US" b="1" dirty="0">
                <a:solidFill>
                  <a:srgbClr val="494E5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학습에 사용할 피드백 신호를 정의하는 </a:t>
            </a:r>
            <a:r>
              <a:rPr lang="ko-KR" altLang="en-US" sz="1800" b="1" i="0" dirty="0">
                <a:solidFill>
                  <a:srgbClr val="494E5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손실함수</a:t>
            </a:r>
            <a:endParaRPr lang="en-US" altLang="ko-KR" sz="1800" b="0" i="0" dirty="0">
              <a:solidFill>
                <a:srgbClr val="494E52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00050" indent="-400050" algn="l">
              <a:lnSpc>
                <a:spcPct val="250000"/>
              </a:lnSpc>
              <a:buFont typeface="+mj-lt"/>
              <a:buAutoNum type="romanUcPeriod"/>
            </a:pPr>
            <a:r>
              <a:rPr lang="ko-KR" altLang="en-US" sz="1800" b="1" i="0" dirty="0">
                <a:solidFill>
                  <a:srgbClr val="494E5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학습 진행 방식을 결정하는 </a:t>
            </a:r>
            <a:r>
              <a:rPr lang="ko-KR" altLang="en-US" sz="1800" b="1" i="0" dirty="0" err="1">
                <a:solidFill>
                  <a:srgbClr val="494E5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옵티마이저</a:t>
            </a:r>
            <a:endParaRPr lang="en-US" altLang="ko-KR" sz="1800" b="0" i="0" dirty="0">
              <a:solidFill>
                <a:srgbClr val="494E52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FE395D21-1CCE-4BBE-951C-90EE4C4DE496}"/>
                  </a:ext>
                </a:extLst>
              </p14:cNvPr>
              <p14:cNvContentPartPr/>
              <p14:nvPr/>
            </p14:nvContentPartPr>
            <p14:xfrm>
              <a:off x="7244856" y="2248440"/>
              <a:ext cx="787320" cy="3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FE395D21-1CCE-4BBE-951C-90EE4C4DE4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90856" y="2140440"/>
                <a:ext cx="894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6883E43F-F39A-4CFB-89CE-B8C583CF6AB0}"/>
                  </a:ext>
                </a:extLst>
              </p14:cNvPr>
              <p14:cNvContentPartPr/>
              <p14:nvPr/>
            </p14:nvContentPartPr>
            <p14:xfrm rot="21386780">
              <a:off x="7742757" y="4603733"/>
              <a:ext cx="1622520" cy="8496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6883E43F-F39A-4CFB-89CE-B8C583CF6AB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 rot="21386780">
                <a:off x="7688757" y="4495733"/>
                <a:ext cx="1730160" cy="30060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직사각형 32">
            <a:extLst>
              <a:ext uri="{FF2B5EF4-FFF2-40B4-BE49-F238E27FC236}">
                <a16:creationId xmlns:a16="http://schemas.microsoft.com/office/drawing/2014/main" id="{3FC6C539-B768-4DC9-B7E7-50AD607CF7E1}"/>
              </a:ext>
            </a:extLst>
          </p:cNvPr>
          <p:cNvSpPr/>
          <p:nvPr/>
        </p:nvSpPr>
        <p:spPr>
          <a:xfrm>
            <a:off x="10430435" y="2954233"/>
            <a:ext cx="1026459" cy="304892"/>
          </a:xfrm>
          <a:prstGeom prst="rect">
            <a:avLst/>
          </a:prstGeom>
          <a:solidFill>
            <a:srgbClr val="FFFC00">
              <a:alpha val="5000"/>
            </a:srgbClr>
          </a:solidFill>
          <a:ln w="108000">
            <a:solidFill>
              <a:srgbClr val="FFF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 dirty="0">
              <a:solidFill>
                <a:srgbClr val="FFFC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새로운 데이터에 대해 예측하기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4,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B76218-EC2A-4A7A-8417-9D49F1AFA7EF}"/>
              </a:ext>
            </a:extLst>
          </p:cNvPr>
          <p:cNvSpPr/>
          <p:nvPr/>
        </p:nvSpPr>
        <p:spPr>
          <a:xfrm>
            <a:off x="229901" y="1322427"/>
            <a:ext cx="3686317" cy="6726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438A98-D605-4EB5-A621-D0B6C5B8D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01" y="1436797"/>
            <a:ext cx="3505689" cy="4286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5B2720-9AB2-4DD1-8C90-6B0DFA377C6E}"/>
              </a:ext>
            </a:extLst>
          </p:cNvPr>
          <p:cNvSpPr txBox="1"/>
          <p:nvPr/>
        </p:nvSpPr>
        <p:spPr>
          <a:xfrm>
            <a:off x="875104" y="676096"/>
            <a:ext cx="23887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  <a:ea typeface="에스코어 드림 4 Regular" panose="020B0503030302020204" pitchFamily="34" charset="-127"/>
              </a:rPr>
              <a:t>테스트 데이터 전체에 대한 토픽 예측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4D2AF38-A450-4087-B21D-08A6A0E48163}"/>
              </a:ext>
            </a:extLst>
          </p:cNvPr>
          <p:cNvCxnSpPr>
            <a:cxnSpLocks/>
          </p:cNvCxnSpPr>
          <p:nvPr/>
        </p:nvCxnSpPr>
        <p:spPr>
          <a:xfrm>
            <a:off x="229901" y="1777999"/>
            <a:ext cx="674255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7BCC4126-4AB4-4B80-81A1-BEDF4FB55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01" y="2240865"/>
            <a:ext cx="2305372" cy="103837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4D8C28F-DA61-4661-827A-00F97F2BC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901" y="3647974"/>
            <a:ext cx="2514951" cy="114316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5C77A40-AE85-4147-8D40-C18B7461CF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901" y="5276903"/>
            <a:ext cx="2657846" cy="90500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E624BDC-595B-4926-8D9D-3B80C6E94D90}"/>
              </a:ext>
            </a:extLst>
          </p:cNvPr>
          <p:cNvSpPr txBox="1"/>
          <p:nvPr/>
        </p:nvSpPr>
        <p:spPr>
          <a:xfrm>
            <a:off x="4350167" y="2575384"/>
            <a:ext cx="4891980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▶"/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Predictions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각 항목은 길이가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46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 벡터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B775E4A-75A2-427E-BF00-96C4F795123A}"/>
              </a:ext>
            </a:extLst>
          </p:cNvPr>
          <p:cNvCxnSpPr>
            <a:cxnSpLocks/>
          </p:cNvCxnSpPr>
          <p:nvPr/>
        </p:nvCxnSpPr>
        <p:spPr>
          <a:xfrm>
            <a:off x="229901" y="3242291"/>
            <a:ext cx="441024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5C05003-7779-42D7-A40C-899502D4B007}"/>
              </a:ext>
            </a:extLst>
          </p:cNvPr>
          <p:cNvCxnSpPr>
            <a:cxnSpLocks/>
          </p:cNvCxnSpPr>
          <p:nvPr/>
        </p:nvCxnSpPr>
        <p:spPr>
          <a:xfrm>
            <a:off x="229901" y="4724728"/>
            <a:ext cx="441024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171B16B-6356-4D57-8E5B-1658D45EB9B8}"/>
              </a:ext>
            </a:extLst>
          </p:cNvPr>
          <p:cNvCxnSpPr>
            <a:cxnSpLocks/>
          </p:cNvCxnSpPr>
          <p:nvPr/>
        </p:nvCxnSpPr>
        <p:spPr>
          <a:xfrm>
            <a:off x="229901" y="6145288"/>
            <a:ext cx="286356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D56CDC6-ED64-4088-8945-E7203B790D37}"/>
              </a:ext>
            </a:extLst>
          </p:cNvPr>
          <p:cNvSpPr txBox="1"/>
          <p:nvPr/>
        </p:nvSpPr>
        <p:spPr>
          <a:xfrm>
            <a:off x="4350166" y="4031583"/>
            <a:ext cx="2882520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▶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 벡터의 원소의 합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= 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EFD516-FC87-4C23-83D7-38CE77103178}"/>
              </a:ext>
            </a:extLst>
          </p:cNvPr>
          <p:cNvSpPr txBox="1"/>
          <p:nvPr/>
        </p:nvSpPr>
        <p:spPr>
          <a:xfrm>
            <a:off x="4350165" y="5577739"/>
            <a:ext cx="5519460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▶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가장 큰 값이 예측 클래스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가장 확률이 높은 클래스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4E2F58-EF18-4246-B711-6AD658B23360}"/>
              </a:ext>
            </a:extLst>
          </p:cNvPr>
          <p:cNvSpPr txBox="1"/>
          <p:nvPr/>
        </p:nvSpPr>
        <p:spPr>
          <a:xfrm>
            <a:off x="4350165" y="1469810"/>
            <a:ext cx="4128053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▶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테스트 데이터 전체에 대한 토픽 예측</a:t>
            </a:r>
          </a:p>
        </p:txBody>
      </p:sp>
    </p:spTree>
    <p:extLst>
      <p:ext uri="{BB962C8B-B14F-4D97-AF65-F5344CB8AC3E}">
        <p14:creationId xmlns:p14="http://schemas.microsoft.com/office/powerpoint/2010/main" val="4173058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6224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레이블과 손실을 다루는 다른 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5,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B76218-EC2A-4A7A-8417-9D49F1AFA7EF}"/>
              </a:ext>
            </a:extLst>
          </p:cNvPr>
          <p:cNvSpPr/>
          <p:nvPr/>
        </p:nvSpPr>
        <p:spPr>
          <a:xfrm>
            <a:off x="380589" y="2491505"/>
            <a:ext cx="3489448" cy="78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7F1683-93EA-463F-A5F7-A1560E9BF264}"/>
              </a:ext>
            </a:extLst>
          </p:cNvPr>
          <p:cNvSpPr txBox="1"/>
          <p:nvPr/>
        </p:nvSpPr>
        <p:spPr>
          <a:xfrm>
            <a:off x="875104" y="676096"/>
            <a:ext cx="17059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  <a:ea typeface="에스코어 드림 4 Regular" panose="020B0503030302020204" pitchFamily="34" charset="-127"/>
              </a:rPr>
              <a:t>정수 </a:t>
            </a:r>
            <a:r>
              <a:rPr lang="ko-KR" altLang="en-US" sz="1100" dirty="0" err="1">
                <a:solidFill>
                  <a:schemeClr val="bg1"/>
                </a:solidFill>
                <a:latin typeface="Arial Nova Light" panose="020B0304020202020204" pitchFamily="34" charset="0"/>
                <a:ea typeface="에스코어 드림 4 Regular" panose="020B0503030302020204" pitchFamily="34" charset="-127"/>
              </a:rPr>
              <a:t>텐서로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  <a:ea typeface="에스코어 드림 4 Regular" panose="020B0503030302020204" pitchFamily="34" charset="-127"/>
              </a:rPr>
              <a:t> 변환하는 것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AFC917-5FC0-466F-B326-211568D6A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23" y="2586320"/>
            <a:ext cx="3219899" cy="60968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A267FBE-3F6C-46D0-8CBA-DD8034F8D254}"/>
              </a:ext>
            </a:extLst>
          </p:cNvPr>
          <p:cNvSpPr/>
          <p:nvPr/>
        </p:nvSpPr>
        <p:spPr>
          <a:xfrm>
            <a:off x="380588" y="3895900"/>
            <a:ext cx="9068212" cy="648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C2DEE37-AF7C-4C10-81D8-1C9F04F1C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14" y="4029018"/>
            <a:ext cx="8849960" cy="39058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512B50-E518-4A79-BF1A-BA33AA4DA1D9}"/>
              </a:ext>
            </a:extLst>
          </p:cNvPr>
          <p:cNvSpPr/>
          <p:nvPr/>
        </p:nvSpPr>
        <p:spPr>
          <a:xfrm>
            <a:off x="4338086" y="4029018"/>
            <a:ext cx="3226496" cy="3391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22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4AA8FDB8-09BF-45B1-83C5-10ECC6190352}"/>
              </a:ext>
            </a:extLst>
          </p:cNvPr>
          <p:cNvSpPr/>
          <p:nvPr/>
        </p:nvSpPr>
        <p:spPr>
          <a:xfrm>
            <a:off x="8856314" y="1461983"/>
            <a:ext cx="1977941" cy="35786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6724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충분히 큰 중간층을 두어야 하는 이유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6,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66554" y="1317463"/>
            <a:ext cx="8292357" cy="39010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AA47C1-DC46-497B-BAEE-C7678CF9C513}"/>
              </a:ext>
            </a:extLst>
          </p:cNvPr>
          <p:cNvSpPr txBox="1"/>
          <p:nvPr/>
        </p:nvSpPr>
        <p:spPr>
          <a:xfrm>
            <a:off x="875104" y="676096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  <a:ea typeface="에스코어 드림 4 Regular" panose="020B0503030302020204" pitchFamily="34" charset="-127"/>
              </a:rPr>
              <a:t>정보 병목이 있는 모델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21C668-74BE-47E9-A19B-273BBB128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67" y="1461983"/>
            <a:ext cx="8011643" cy="36200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ED75861-1E3D-47D4-96DE-EF01637D0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120" y="1631813"/>
            <a:ext cx="1686160" cy="3238952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4D52EDC-3A52-4506-A99A-9900791783DC}"/>
              </a:ext>
            </a:extLst>
          </p:cNvPr>
          <p:cNvCxnSpPr/>
          <p:nvPr/>
        </p:nvCxnSpPr>
        <p:spPr>
          <a:xfrm>
            <a:off x="9859816" y="2493816"/>
            <a:ext cx="674255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264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132080" y="223797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2720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다중 분류</a:t>
            </a:r>
            <a:r>
              <a:rPr lang="en-US" altLang="ko-KR" sz="2400" spc="-30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spc="-30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단일 레이블</a:t>
            </a:r>
            <a:r>
              <a:rPr lang="en-US" altLang="ko-KR" sz="2400" spc="-30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2400" spc="-300" dirty="0">
              <a:solidFill>
                <a:srgbClr val="39393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455ABEF-C3D5-4643-B1E9-8C89ECAD3068}"/>
              </a:ext>
            </a:extLst>
          </p:cNvPr>
          <p:cNvSpPr/>
          <p:nvPr/>
        </p:nvSpPr>
        <p:spPr>
          <a:xfrm>
            <a:off x="1899951" y="4422248"/>
            <a:ext cx="4128953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BA5128-4942-4284-96FC-02DB8CD3A270}"/>
              </a:ext>
            </a:extLst>
          </p:cNvPr>
          <p:cNvSpPr txBox="1"/>
          <p:nvPr/>
        </p:nvSpPr>
        <p:spPr>
          <a:xfrm>
            <a:off x="2767795" y="6395660"/>
            <a:ext cx="2420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레이블을 다루는 두가지 방법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A29D85-54ED-4C38-88FC-FC038AB55DC0}"/>
              </a:ext>
            </a:extLst>
          </p:cNvPr>
          <p:cNvSpPr/>
          <p:nvPr/>
        </p:nvSpPr>
        <p:spPr>
          <a:xfrm>
            <a:off x="875104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분류할 클래스의 수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F354ED-05E2-4702-963C-80727007472B}"/>
              </a:ext>
            </a:extLst>
          </p:cNvPr>
          <p:cNvSpPr txBox="1"/>
          <p:nvPr/>
        </p:nvSpPr>
        <p:spPr>
          <a:xfrm>
            <a:off x="1566598" y="3839448"/>
            <a:ext cx="1890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마지막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Dense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층 크기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3C38E37-D12E-4DBD-AF0E-A8E2BAAFE4AA}"/>
              </a:ext>
            </a:extLst>
          </p:cNvPr>
          <p:cNvSpPr/>
          <p:nvPr/>
        </p:nvSpPr>
        <p:spPr>
          <a:xfrm>
            <a:off x="4489842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softmax</a:t>
            </a:r>
            <a:endParaRPr lang="ko-KR" altLang="en-US" sz="20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35880C-6F33-427A-AA0D-F4629C27BBBA}"/>
              </a:ext>
            </a:extLst>
          </p:cNvPr>
          <p:cNvSpPr txBox="1"/>
          <p:nvPr/>
        </p:nvSpPr>
        <p:spPr>
          <a:xfrm>
            <a:off x="5554031" y="3839448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활성화 함수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8FE2D6-12EE-4DBF-B501-298F56C42CCC}"/>
              </a:ext>
            </a:extLst>
          </p:cNvPr>
          <p:cNvSpPr/>
          <p:nvPr/>
        </p:nvSpPr>
        <p:spPr>
          <a:xfrm>
            <a:off x="8104580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Categorical_crossentropy</a:t>
            </a:r>
            <a:endParaRPr lang="ko-KR" altLang="en-US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D0F78B-F543-4403-AD64-A137AF6B7314}"/>
              </a:ext>
            </a:extLst>
          </p:cNvPr>
          <p:cNvSpPr txBox="1"/>
          <p:nvPr/>
        </p:nvSpPr>
        <p:spPr>
          <a:xfrm>
            <a:off x="9258540" y="3839448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손실 함수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09E0D32-4ACD-466A-BAD9-82931DFAA487}"/>
              </a:ext>
            </a:extLst>
          </p:cNvPr>
          <p:cNvSpPr/>
          <p:nvPr/>
        </p:nvSpPr>
        <p:spPr>
          <a:xfrm>
            <a:off x="6370401" y="4422248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많은 수의 범주를 분류할 때</a:t>
            </a:r>
            <a:r>
              <a:rPr lang="en-US" altLang="ko-KR" sz="20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중간층 크기가 너무 작을 경우 발생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297333E-462F-4784-87FB-94DFECD2F011}"/>
              </a:ext>
            </a:extLst>
          </p:cNvPr>
          <p:cNvSpPr txBox="1"/>
          <p:nvPr/>
        </p:nvSpPr>
        <p:spPr>
          <a:xfrm>
            <a:off x="7255857" y="639566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병목 주의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14588B5-F220-4804-95C4-DDB68984C331}"/>
              </a:ext>
            </a:extLst>
          </p:cNvPr>
          <p:cNvGraphicFramePr>
            <a:graphicFrameLocks noGrp="1"/>
          </p:cNvGraphicFramePr>
          <p:nvPr/>
        </p:nvGraphicFramePr>
        <p:xfrm>
          <a:off x="1945278" y="4896409"/>
          <a:ext cx="403187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61199">
                  <a:extLst>
                    <a:ext uri="{9D8B030D-6E8A-4147-A177-3AD203B41FA5}">
                      <a16:colId xmlns:a16="http://schemas.microsoft.com/office/drawing/2014/main" val="1243616127"/>
                    </a:ext>
                  </a:extLst>
                </a:gridCol>
                <a:gridCol w="2570671">
                  <a:extLst>
                    <a:ext uri="{9D8B030D-6E8A-4147-A177-3AD203B41FA5}">
                      <a16:colId xmlns:a16="http://schemas.microsoft.com/office/drawing/2014/main" val="20540231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손실함수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DE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723281"/>
                  </a:ext>
                </a:extLst>
              </a:tr>
              <a:tr h="3109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원</a:t>
                      </a:r>
                      <a:r>
                        <a:rPr lang="en-US" altLang="ko-KR" sz="15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</a:t>
                      </a:r>
                      <a:r>
                        <a:rPr lang="ko-KR" altLang="en-US" sz="15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핫 인코딩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DE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Categorical_crossentropy</a:t>
                      </a:r>
                      <a:endParaRPr lang="ko-KR" altLang="en-US"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487014"/>
                  </a:ext>
                </a:extLst>
              </a:tr>
              <a:tr h="2842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정수로 인코딩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DE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Sparse_categorical_crossentropy</a:t>
                      </a:r>
                      <a:endParaRPr lang="ko-KR" altLang="en-US"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049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5173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5500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3.6 </a:t>
            </a:r>
            <a:r>
              <a:rPr lang="ko-KR" altLang="en-US" sz="3600" spc="-3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주택 가격 예측 </a:t>
            </a:r>
            <a:r>
              <a:rPr lang="en-US" altLang="ko-KR" sz="3600" spc="-3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3600" spc="-3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회귀 문제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883714" y="3862593"/>
            <a:ext cx="1384853" cy="646331"/>
            <a:chOff x="294640" y="3596640"/>
            <a:chExt cx="1384853" cy="6463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1</a:t>
              </a:r>
              <a:endParaRPr lang="ko-KR" altLang="en-US" sz="3600" b="1" dirty="0">
                <a:solidFill>
                  <a:schemeClr val="accen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7360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회귀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883714" y="4853431"/>
            <a:ext cx="4077898" cy="646331"/>
            <a:chOff x="294640" y="3596640"/>
            <a:chExt cx="4077898" cy="64633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2</a:t>
              </a:r>
              <a:endParaRPr lang="ko-KR" altLang="en-US" sz="3600" b="1" dirty="0">
                <a:solidFill>
                  <a:schemeClr val="accen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34291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보스턴 주택 가격 데이터셋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883714" y="5844269"/>
            <a:ext cx="2282535" cy="646331"/>
            <a:chOff x="294640" y="3596640"/>
            <a:chExt cx="2282535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3</a:t>
              </a:r>
              <a:endParaRPr lang="ko-KR" altLang="en-US" sz="3600" b="1" dirty="0">
                <a:solidFill>
                  <a:schemeClr val="accen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16337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데이터 준비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FB02A35-43A6-45F4-9A05-F3376E51AC00}"/>
              </a:ext>
            </a:extLst>
          </p:cNvPr>
          <p:cNvGrpSpPr/>
          <p:nvPr/>
        </p:nvGrpSpPr>
        <p:grpSpPr>
          <a:xfrm>
            <a:off x="6506470" y="3862593"/>
            <a:ext cx="2006818" cy="646331"/>
            <a:chOff x="294640" y="3596640"/>
            <a:chExt cx="2006818" cy="6463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D40A67-6740-4BFA-99B5-B9FC078E6AB3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4</a:t>
              </a:r>
              <a:endParaRPr lang="ko-KR" altLang="en-US" sz="3600" b="1" dirty="0">
                <a:solidFill>
                  <a:schemeClr val="accen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1F3E25-CA57-4F30-AB5E-FECEC9A23B03}"/>
                </a:ext>
              </a:extLst>
            </p:cNvPr>
            <p:cNvSpPr txBox="1"/>
            <p:nvPr/>
          </p:nvSpPr>
          <p:spPr>
            <a:xfrm>
              <a:off x="943394" y="3688973"/>
              <a:ext cx="13580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모델 구성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037D723-39BB-4D50-8567-378C19FEC791}"/>
              </a:ext>
            </a:extLst>
          </p:cNvPr>
          <p:cNvGrpSpPr/>
          <p:nvPr/>
        </p:nvGrpSpPr>
        <p:grpSpPr>
          <a:xfrm>
            <a:off x="6506470" y="4853431"/>
            <a:ext cx="4426583" cy="646331"/>
            <a:chOff x="294640" y="3596640"/>
            <a:chExt cx="4426583" cy="64633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2FC3DE8-9DB7-46AE-B0C7-CF64534DC54C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5</a:t>
              </a:r>
              <a:endParaRPr lang="ko-KR" altLang="en-US" sz="3600" b="1" dirty="0">
                <a:solidFill>
                  <a:schemeClr val="accen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B7677EB-EF5F-45EA-B827-E510EC4F3F27}"/>
                </a:ext>
              </a:extLst>
            </p:cNvPr>
            <p:cNvSpPr txBox="1"/>
            <p:nvPr/>
          </p:nvSpPr>
          <p:spPr>
            <a:xfrm>
              <a:off x="943394" y="3688973"/>
              <a:ext cx="37778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K-</a:t>
              </a:r>
              <a:r>
                <a:rPr lang="ko-KR" altLang="en-US" sz="2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겹 검증을 사용한 훈련 검증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0605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200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회귀 </a:t>
            </a:r>
            <a:r>
              <a:rPr lang="en-US" altLang="ko-KR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(regression)</a:t>
            </a:r>
            <a:endParaRPr lang="ko-KR" altLang="en-US" sz="3600" spc="-3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1,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314E8D7-0C84-4A65-9B23-D1A13628D52B}"/>
              </a:ext>
            </a:extLst>
          </p:cNvPr>
          <p:cNvSpPr/>
          <p:nvPr/>
        </p:nvSpPr>
        <p:spPr>
          <a:xfrm>
            <a:off x="373710" y="1613802"/>
            <a:ext cx="3332480" cy="333248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6EE71FE-0A3F-4A25-852B-B62F5C0A9B7E}"/>
              </a:ext>
            </a:extLst>
          </p:cNvPr>
          <p:cNvSpPr/>
          <p:nvPr/>
        </p:nvSpPr>
        <p:spPr>
          <a:xfrm>
            <a:off x="4429760" y="1613802"/>
            <a:ext cx="3332480" cy="333248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FB67FCB-6C0A-43A6-9430-B53E5B0CBDF9}"/>
              </a:ext>
            </a:extLst>
          </p:cNvPr>
          <p:cNvSpPr/>
          <p:nvPr/>
        </p:nvSpPr>
        <p:spPr>
          <a:xfrm>
            <a:off x="8485810" y="1613802"/>
            <a:ext cx="3332480" cy="333248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631683" y="5189424"/>
            <a:ext cx="2887651" cy="1027894"/>
            <a:chOff x="631683" y="5390664"/>
            <a:chExt cx="2887651" cy="102789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rPr>
                <a:t>개별적인 레이블 대신에 연속적인 값을 예측하는 것</a:t>
              </a:r>
              <a:endParaRPr lang="ko-KR" altLang="en-US" sz="1400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1745937" y="5390664"/>
              <a:ext cx="6591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회귀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EA9CF4-4B02-4D79-9686-A8B683FEB8DB}"/>
              </a:ext>
            </a:extLst>
          </p:cNvPr>
          <p:cNvGrpSpPr/>
          <p:nvPr/>
        </p:nvGrpSpPr>
        <p:grpSpPr>
          <a:xfrm>
            <a:off x="4652174" y="5189424"/>
            <a:ext cx="2887651" cy="1027894"/>
            <a:chOff x="631683" y="5390664"/>
            <a:chExt cx="2887651" cy="102789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EEFA88-3BDB-4986-A4E8-1D056235E726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기상 데이터가 주어졌을 때</a:t>
              </a:r>
              <a:r>
                <a:rPr lang="en-US" altLang="ko-KR" sz="1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sz="1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내일 기온 예측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94904B-FC61-4D90-BA0A-83761D16208E}"/>
                </a:ext>
              </a:extLst>
            </p:cNvPr>
            <p:cNvSpPr txBox="1"/>
            <p:nvPr/>
          </p:nvSpPr>
          <p:spPr>
            <a:xfrm>
              <a:off x="1386065" y="5390664"/>
              <a:ext cx="13789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기상 데이터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D953C9B-2611-4FE6-8766-B55AD80C0402}"/>
              </a:ext>
            </a:extLst>
          </p:cNvPr>
          <p:cNvGrpSpPr/>
          <p:nvPr/>
        </p:nvGrpSpPr>
        <p:grpSpPr>
          <a:xfrm>
            <a:off x="8672665" y="5189424"/>
            <a:ext cx="2887651" cy="1027894"/>
            <a:chOff x="631683" y="5390664"/>
            <a:chExt cx="2887651" cy="102789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E4B137-9F3C-4A3B-863C-2DA04F463D9A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소프트웨어 명세가 주어졌을 때</a:t>
              </a:r>
              <a:r>
                <a:rPr lang="en-US" altLang="ko-KR" sz="1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sz="1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소프트웨어 프로젝트가 완료될 시간을 예측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4D8DDC-AAEE-433E-AB6D-A55B54CF21F5}"/>
                </a:ext>
              </a:extLst>
            </p:cNvPr>
            <p:cNvSpPr txBox="1"/>
            <p:nvPr/>
          </p:nvSpPr>
          <p:spPr>
            <a:xfrm>
              <a:off x="1158439" y="5390664"/>
              <a:ext cx="18341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소프트웨어 명세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9F01626-5FFB-42E7-B86B-C01E74406B8C}"/>
              </a:ext>
            </a:extLst>
          </p:cNvPr>
          <p:cNvSpPr txBox="1"/>
          <p:nvPr/>
        </p:nvSpPr>
        <p:spPr>
          <a:xfrm>
            <a:off x="875104" y="676096"/>
            <a:ext cx="10679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  <a:ea typeface="에스코어 드림 4 Regular" panose="020B0503030302020204" pitchFamily="34" charset="-127"/>
              </a:rPr>
              <a:t>회귀에 대하여</a:t>
            </a:r>
          </a:p>
        </p:txBody>
      </p:sp>
    </p:spTree>
    <p:extLst>
      <p:ext uri="{BB962C8B-B14F-4D97-AF65-F5344CB8AC3E}">
        <p14:creationId xmlns:p14="http://schemas.microsoft.com/office/powerpoint/2010/main" val="47245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820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보스턴 주택가격 데이터셋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2,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타원 5" descr="미니어처 집을 들고 있는 사람의 중앙부">
            <a:extLst>
              <a:ext uri="{FF2B5EF4-FFF2-40B4-BE49-F238E27FC236}">
                <a16:creationId xmlns:a16="http://schemas.microsoft.com/office/drawing/2014/main" id="{8314E8D7-0C84-4A65-9B23-D1A13628D52B}"/>
              </a:ext>
            </a:extLst>
          </p:cNvPr>
          <p:cNvSpPr/>
          <p:nvPr/>
        </p:nvSpPr>
        <p:spPr>
          <a:xfrm>
            <a:off x="373710" y="1613802"/>
            <a:ext cx="3332480" cy="3332480"/>
          </a:xfrm>
          <a:prstGeom prst="ellipse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6EE71FE-0A3F-4A25-852B-B62F5C0A9B7E}"/>
              </a:ext>
            </a:extLst>
          </p:cNvPr>
          <p:cNvSpPr/>
          <p:nvPr/>
        </p:nvSpPr>
        <p:spPr>
          <a:xfrm>
            <a:off x="4429760" y="1613802"/>
            <a:ext cx="3332480" cy="33324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타원 7" descr="밤 시간 경찰차의 빨간등">
            <a:extLst>
              <a:ext uri="{FF2B5EF4-FFF2-40B4-BE49-F238E27FC236}">
                <a16:creationId xmlns:a16="http://schemas.microsoft.com/office/drawing/2014/main" id="{AFB67FCB-6C0A-43A6-9430-B53E5B0CBDF9}"/>
              </a:ext>
            </a:extLst>
          </p:cNvPr>
          <p:cNvSpPr/>
          <p:nvPr/>
        </p:nvSpPr>
        <p:spPr>
          <a:xfrm>
            <a:off x="8485810" y="1613802"/>
            <a:ext cx="3332480" cy="3332480"/>
          </a:xfrm>
          <a:prstGeom prst="ellipse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631683" y="5189424"/>
            <a:ext cx="2887651" cy="812451"/>
            <a:chOff x="631683" y="5390664"/>
            <a:chExt cx="2887651" cy="8124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836238" y="5390664"/>
              <a:ext cx="24785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주택가격 중간 값 예측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EA9CF4-4B02-4D79-9686-A8B683FEB8DB}"/>
              </a:ext>
            </a:extLst>
          </p:cNvPr>
          <p:cNvGrpSpPr/>
          <p:nvPr/>
        </p:nvGrpSpPr>
        <p:grpSpPr>
          <a:xfrm>
            <a:off x="4652174" y="5189424"/>
            <a:ext cx="2887651" cy="1027894"/>
            <a:chOff x="631683" y="5390664"/>
            <a:chExt cx="2887651" cy="102789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EEFA88-3BDB-4986-A4E8-1D056235E726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506</a:t>
              </a:r>
              <a:r>
                <a:rPr lang="ko-KR" altLang="en-US" sz="1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개의 데이터</a:t>
              </a:r>
              <a:endParaRPr lang="en-US" altLang="ko-KR" sz="1400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just"/>
              <a:r>
                <a:rPr lang="en-US" altLang="ko-KR" sz="1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</a:t>
              </a:r>
              <a:r>
                <a:rPr lang="ko-KR" altLang="en-US" sz="1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훈련샘플 </a:t>
              </a:r>
              <a:r>
                <a:rPr lang="en-US" altLang="ko-KR" sz="1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– 404</a:t>
              </a:r>
              <a:r>
                <a:rPr lang="ko-KR" altLang="en-US" sz="1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개</a:t>
              </a:r>
              <a:r>
                <a:rPr lang="en-US" altLang="ko-KR" sz="1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sz="1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테스트 샘플 </a:t>
              </a:r>
              <a:r>
                <a:rPr lang="en-US" altLang="ko-KR" sz="1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– 102</a:t>
              </a:r>
              <a:r>
                <a:rPr lang="ko-KR" altLang="en-US" sz="1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개</a:t>
              </a:r>
              <a:r>
                <a:rPr lang="en-US" altLang="ko-KR" sz="1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)</a:t>
              </a:r>
              <a:endParaRPr lang="ko-KR" altLang="en-US" sz="1400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94904B-FC61-4D90-BA0A-83761D16208E}"/>
                </a:ext>
              </a:extLst>
            </p:cNvPr>
            <p:cNvSpPr txBox="1"/>
            <p:nvPr/>
          </p:nvSpPr>
          <p:spPr>
            <a:xfrm>
              <a:off x="1249813" y="5390664"/>
              <a:ext cx="16514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데이터 포인트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D953C9B-2611-4FE6-8766-B55AD80C0402}"/>
              </a:ext>
            </a:extLst>
          </p:cNvPr>
          <p:cNvGrpSpPr/>
          <p:nvPr/>
        </p:nvGrpSpPr>
        <p:grpSpPr>
          <a:xfrm>
            <a:off x="8672665" y="5189424"/>
            <a:ext cx="2887651" cy="1243338"/>
            <a:chOff x="631683" y="5390664"/>
            <a:chExt cx="2887651" cy="124333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E4B137-9F3C-4A3B-863C-2DA04F463D9A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입력 데이터에 있는 각 특성</a:t>
              </a:r>
              <a:endParaRPr lang="en-US" altLang="ko-KR" sz="1400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just"/>
              <a:r>
                <a:rPr lang="en-US" altLang="ko-KR" sz="1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Ex) </a:t>
              </a:r>
              <a:r>
                <a:rPr lang="ko-KR" altLang="en-US" sz="1400" spc="-150" dirty="0" err="1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범죄율</a:t>
              </a:r>
              <a:r>
                <a:rPr lang="en-US" altLang="ko-KR" sz="1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sz="1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지방세율</a:t>
              </a:r>
              <a:endParaRPr lang="en-US" altLang="ko-KR" sz="1400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just"/>
              <a:r>
                <a:rPr lang="en-US" altLang="ko-KR" sz="1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rPr>
                <a:t> </a:t>
              </a:r>
              <a:r>
                <a:rPr lang="ko-KR" altLang="en-US" sz="1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rPr>
                <a:t>스케일이 서로 다르다</a:t>
              </a:r>
              <a:endParaRPr lang="ko-KR" altLang="en-US" sz="1400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4D8DDC-AAEE-433E-AB6D-A55B54CF21F5}"/>
                </a:ext>
              </a:extLst>
            </p:cNvPr>
            <p:cNvSpPr txBox="1"/>
            <p:nvPr/>
          </p:nvSpPr>
          <p:spPr>
            <a:xfrm>
              <a:off x="1218553" y="5390664"/>
              <a:ext cx="17139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서로 다른 특성</a:t>
              </a: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53DC96-C03C-44CC-AC6F-5F4612B85D6B}"/>
              </a:ext>
            </a:extLst>
          </p:cNvPr>
          <p:cNvSpPr/>
          <p:nvPr/>
        </p:nvSpPr>
        <p:spPr>
          <a:xfrm>
            <a:off x="5033165" y="2916764"/>
            <a:ext cx="2642810" cy="732560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</a:t>
            </a:r>
            <a:r>
              <a:rPr lang="en-US" altLang="ko-KR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(404)</a:t>
            </a:r>
            <a:endParaRPr lang="ko-KR" altLang="en-US" b="1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5CEC146-303A-4C8E-82DF-78644377AFDE}"/>
              </a:ext>
            </a:extLst>
          </p:cNvPr>
          <p:cNvSpPr/>
          <p:nvPr/>
        </p:nvSpPr>
        <p:spPr>
          <a:xfrm>
            <a:off x="4570267" y="2916764"/>
            <a:ext cx="959265" cy="732560"/>
          </a:xfrm>
          <a:prstGeom prst="rect">
            <a:avLst/>
          </a:prstGeom>
          <a:solidFill>
            <a:srgbClr val="00B0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테스트</a:t>
            </a: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(102)</a:t>
            </a:r>
            <a:endParaRPr lang="ko-KR" altLang="en-US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349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820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보스턴 주택가격 데이터셋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2,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A997D0C-F3FB-465A-97B1-B77730DE0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6" y="1487710"/>
            <a:ext cx="5830114" cy="2381582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181D629-C7B6-4AA6-8646-F24BF351BC24}"/>
              </a:ext>
            </a:extLst>
          </p:cNvPr>
          <p:cNvCxnSpPr>
            <a:cxnSpLocks/>
          </p:cNvCxnSpPr>
          <p:nvPr/>
        </p:nvCxnSpPr>
        <p:spPr>
          <a:xfrm>
            <a:off x="370097" y="3026266"/>
            <a:ext cx="294753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C7AE07F-C948-4699-AFD0-40C59507FEE7}"/>
              </a:ext>
            </a:extLst>
          </p:cNvPr>
          <p:cNvCxnSpPr>
            <a:cxnSpLocks/>
          </p:cNvCxnSpPr>
          <p:nvPr/>
        </p:nvCxnSpPr>
        <p:spPr>
          <a:xfrm>
            <a:off x="368890" y="3847611"/>
            <a:ext cx="295960" cy="0"/>
          </a:xfrm>
          <a:prstGeom prst="line">
            <a:avLst/>
          </a:prstGeom>
          <a:ln w="349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E1BDB4F4-DFAF-4ABB-9988-43AE6BC53E43}"/>
              </a:ext>
            </a:extLst>
          </p:cNvPr>
          <p:cNvSpPr/>
          <p:nvPr/>
        </p:nvSpPr>
        <p:spPr>
          <a:xfrm>
            <a:off x="707368" y="2786332"/>
            <a:ext cx="241539" cy="241539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275A253-BE8C-4230-9FA2-F7DDA400AC6E}"/>
              </a:ext>
            </a:extLst>
          </p:cNvPr>
          <p:cNvSpPr/>
          <p:nvPr/>
        </p:nvSpPr>
        <p:spPr>
          <a:xfrm>
            <a:off x="707368" y="3633503"/>
            <a:ext cx="241539" cy="241539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ACE92E4-FCC0-4AF9-970B-5FAA15FFF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53" y="3901526"/>
            <a:ext cx="4896533" cy="294363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E46EEB4-63CF-41EB-9E2C-CD9944D74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182" y="1884084"/>
            <a:ext cx="4915586" cy="462027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7C134C5-72EE-4F28-9E39-9F9826AD45FD}"/>
              </a:ext>
            </a:extLst>
          </p:cNvPr>
          <p:cNvSpPr txBox="1"/>
          <p:nvPr/>
        </p:nvSpPr>
        <p:spPr>
          <a:xfrm>
            <a:off x="6569182" y="1338988"/>
            <a:ext cx="21563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▶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주택의 중간 가격</a:t>
            </a:r>
          </a:p>
        </p:txBody>
      </p:sp>
    </p:spTree>
    <p:extLst>
      <p:ext uri="{BB962C8B-B14F-4D97-AF65-F5344CB8AC3E}">
        <p14:creationId xmlns:p14="http://schemas.microsoft.com/office/powerpoint/2010/main" val="4249139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준비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3500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  <a:ea typeface="에스코어 드림 4 Regular" panose="020B0503030302020204" pitchFamily="34" charset="-127"/>
              </a:rPr>
              <a:t>데이터 </a:t>
            </a:r>
            <a:r>
              <a:rPr lang="ko-KR" altLang="en-US" sz="1100" dirty="0" err="1">
                <a:solidFill>
                  <a:schemeClr val="bg1"/>
                </a:solidFill>
                <a:latin typeface="Arial Nova Light" panose="020B0304020202020204" pitchFamily="34" charset="0"/>
                <a:ea typeface="에스코어 드림 4 Regular" panose="020B0503030302020204" pitchFamily="34" charset="-127"/>
              </a:rPr>
              <a:t>정규화하기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  <a:ea typeface="에스코어 드림 4 Regular" panose="020B0503030302020204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B76218-EC2A-4A7A-8417-9D49F1AFA7EF}"/>
              </a:ext>
            </a:extLst>
          </p:cNvPr>
          <p:cNvSpPr/>
          <p:nvPr/>
        </p:nvSpPr>
        <p:spPr>
          <a:xfrm>
            <a:off x="7159092" y="2438400"/>
            <a:ext cx="4660513" cy="26548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A2E9C28-FA56-4B0B-A986-697D0425D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532" y="2538288"/>
            <a:ext cx="4425138" cy="2419594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F8E959F-385F-480B-9C9F-B1CC119C5E3D}"/>
              </a:ext>
            </a:extLst>
          </p:cNvPr>
          <p:cNvCxnSpPr>
            <a:cxnSpLocks/>
          </p:cNvCxnSpPr>
          <p:nvPr/>
        </p:nvCxnSpPr>
        <p:spPr>
          <a:xfrm>
            <a:off x="7384407" y="2931375"/>
            <a:ext cx="533978" cy="1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72E00C0-DF56-42AA-BE14-8C865B572543}"/>
              </a:ext>
            </a:extLst>
          </p:cNvPr>
          <p:cNvCxnSpPr>
            <a:cxnSpLocks/>
          </p:cNvCxnSpPr>
          <p:nvPr/>
        </p:nvCxnSpPr>
        <p:spPr>
          <a:xfrm>
            <a:off x="9088353" y="4534931"/>
            <a:ext cx="533978" cy="1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6C844F-D334-49A4-8E3C-6ADCDDC91E23}"/>
              </a:ext>
            </a:extLst>
          </p:cNvPr>
          <p:cNvCxnSpPr>
            <a:cxnSpLocks/>
          </p:cNvCxnSpPr>
          <p:nvPr/>
        </p:nvCxnSpPr>
        <p:spPr>
          <a:xfrm>
            <a:off x="7384407" y="3595839"/>
            <a:ext cx="533978" cy="1"/>
          </a:xfrm>
          <a:prstGeom prst="line">
            <a:avLst/>
          </a:prstGeom>
          <a:ln w="349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B271C90-8786-47BC-ADB2-48B8146D0D39}"/>
              </a:ext>
            </a:extLst>
          </p:cNvPr>
          <p:cNvCxnSpPr>
            <a:cxnSpLocks/>
          </p:cNvCxnSpPr>
          <p:nvPr/>
        </p:nvCxnSpPr>
        <p:spPr>
          <a:xfrm>
            <a:off x="9088353" y="4863807"/>
            <a:ext cx="533978" cy="1"/>
          </a:xfrm>
          <a:prstGeom prst="line">
            <a:avLst/>
          </a:prstGeom>
          <a:ln w="349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9B87A3F-6368-4C79-8E72-F3709F8BAB7C}"/>
              </a:ext>
            </a:extLst>
          </p:cNvPr>
          <p:cNvSpPr txBox="1"/>
          <p:nvPr/>
        </p:nvSpPr>
        <p:spPr>
          <a:xfrm>
            <a:off x="464286" y="13812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정규화</a:t>
            </a:r>
          </a:p>
        </p:txBody>
      </p:sp>
      <p:pic>
        <p:nvPicPr>
          <p:cNvPr id="5122" name="Picture 2" descr="맞지 않는 하나의 빨간색 부분 회색 입체 퍼즐 로열티 무료 사진, 그림, 이미지 그리고 스톡포토그래피. Image 45803810.">
            <a:extLst>
              <a:ext uri="{FF2B5EF4-FFF2-40B4-BE49-F238E27FC236}">
                <a16:creationId xmlns:a16="http://schemas.microsoft.com/office/drawing/2014/main" id="{0423066D-B641-430A-9B67-DE862759C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74" y="2183025"/>
            <a:ext cx="3066288" cy="30662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2024E828-E421-43D4-AA83-E501AED282CD}"/>
              </a:ext>
            </a:extLst>
          </p:cNvPr>
          <p:cNvSpPr/>
          <p:nvPr/>
        </p:nvSpPr>
        <p:spPr>
          <a:xfrm>
            <a:off x="4014216" y="3255264"/>
            <a:ext cx="3008941" cy="95097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i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특성별로 정규화</a:t>
            </a:r>
          </a:p>
        </p:txBody>
      </p:sp>
    </p:spTree>
    <p:extLst>
      <p:ext uri="{BB962C8B-B14F-4D97-AF65-F5344CB8AC3E}">
        <p14:creationId xmlns:p14="http://schemas.microsoft.com/office/powerpoint/2010/main" val="2904057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구성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4,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0679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  <a:ea typeface="에스코어 드림 4 Regular" panose="020B0503030302020204" pitchFamily="34" charset="-127"/>
              </a:rPr>
              <a:t>모델 정의하기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1135795" y="1711399"/>
            <a:ext cx="7053299" cy="31253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C71BD0-70D4-42A1-B4C0-BC077CA9EABC}"/>
              </a:ext>
            </a:extLst>
          </p:cNvPr>
          <p:cNvSpPr txBox="1"/>
          <p:nvPr/>
        </p:nvSpPr>
        <p:spPr>
          <a:xfrm flipH="1">
            <a:off x="213998" y="4981331"/>
            <a:ext cx="3163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anose="020B0604020202020204" pitchFamily="34" charset="0"/>
              </a:rPr>
              <a:t>주목해야 할 점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F7F4F6D-E67D-433B-8CAB-092E3EE4934E}"/>
              </a:ext>
            </a:extLst>
          </p:cNvPr>
          <p:cNvGrpSpPr/>
          <p:nvPr/>
        </p:nvGrpSpPr>
        <p:grpSpPr>
          <a:xfrm>
            <a:off x="1093256" y="5561433"/>
            <a:ext cx="2904106" cy="871280"/>
            <a:chOff x="631683" y="5390664"/>
            <a:chExt cx="2887651" cy="126331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EB462BA-6640-4115-A092-802B185152D6}"/>
                </a:ext>
              </a:extLst>
            </p:cNvPr>
            <p:cNvSpPr txBox="1"/>
            <p:nvPr/>
          </p:nvSpPr>
          <p:spPr>
            <a:xfrm>
              <a:off x="631683" y="5895336"/>
              <a:ext cx="2887651" cy="758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하나의 유닛</a:t>
              </a:r>
              <a:r>
                <a:rPr lang="en-US" altLang="ko-KR" sz="1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sz="1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활성화함수 </a:t>
              </a:r>
              <a:r>
                <a:rPr lang="en-US" altLang="ko-KR" sz="1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X</a:t>
              </a:r>
            </a:p>
            <a:p>
              <a:pPr algn="just"/>
              <a:r>
                <a:rPr lang="en-US" altLang="ko-KR" sz="1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rPr>
                <a:t> </a:t>
              </a:r>
              <a:r>
                <a:rPr lang="ko-KR" altLang="en-US" sz="1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rPr>
                <a:t>전형적인 스칼라회귀</a:t>
              </a:r>
              <a:endParaRPr lang="ko-KR" altLang="en-US" sz="1400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BB729A5-02B3-4542-9BA0-8BBDD8A990AD}"/>
                </a:ext>
              </a:extLst>
            </p:cNvPr>
            <p:cNvSpPr txBox="1"/>
            <p:nvPr/>
          </p:nvSpPr>
          <p:spPr>
            <a:xfrm>
              <a:off x="1138136" y="5390664"/>
              <a:ext cx="1874770" cy="580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마지막 </a:t>
              </a:r>
              <a:r>
                <a:rPr lang="en-US" altLang="ko-KR" sz="2000" spc="-150" dirty="0">
                  <a:solidFill>
                    <a:srgbClr val="39393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Dense </a:t>
              </a:r>
              <a:r>
                <a:rPr lang="ko-KR" altLang="en-US" sz="2000" spc="-150" dirty="0">
                  <a:solidFill>
                    <a:srgbClr val="39393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층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510D024A-FD87-4D41-BF67-E5B66C95E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208" y="1823706"/>
            <a:ext cx="6773220" cy="292458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BD48494-2B12-4B6D-A68C-E3649E4F3633}"/>
              </a:ext>
            </a:extLst>
          </p:cNvPr>
          <p:cNvSpPr/>
          <p:nvPr/>
        </p:nvSpPr>
        <p:spPr>
          <a:xfrm>
            <a:off x="3824655" y="3968052"/>
            <a:ext cx="320040" cy="271478"/>
          </a:xfrm>
          <a:prstGeom prst="rect">
            <a:avLst/>
          </a:prstGeom>
          <a:noFill/>
          <a:ln w="38100">
            <a:solidFill>
              <a:srgbClr val="FF0000">
                <a:alpha val="4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E9A5B-7D45-4FE3-A7DA-032EA1D3D5CC}"/>
              </a:ext>
            </a:extLst>
          </p:cNvPr>
          <p:cNvSpPr txBox="1"/>
          <p:nvPr/>
        </p:nvSpPr>
        <p:spPr>
          <a:xfrm>
            <a:off x="132080" y="1284177"/>
            <a:ext cx="8057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샘플개수 작음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64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개의 유닛을 가진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2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개의 은닉 층으로 작은 네트워크 구성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C0C4400-CBF2-47E1-B27B-23F2668564CC}"/>
              </a:ext>
            </a:extLst>
          </p:cNvPr>
          <p:cNvSpPr/>
          <p:nvPr/>
        </p:nvSpPr>
        <p:spPr>
          <a:xfrm>
            <a:off x="4263108" y="3986340"/>
            <a:ext cx="969724" cy="239819"/>
          </a:xfrm>
          <a:prstGeom prst="rect">
            <a:avLst/>
          </a:prstGeom>
          <a:noFill/>
          <a:ln w="38100">
            <a:solidFill>
              <a:srgbClr val="FF0000">
                <a:alpha val="46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9EE506A-EBE6-452A-9650-CE6AFDFCA7F7}"/>
              </a:ext>
            </a:extLst>
          </p:cNvPr>
          <p:cNvCxnSpPr>
            <a:cxnSpLocks/>
          </p:cNvCxnSpPr>
          <p:nvPr/>
        </p:nvCxnSpPr>
        <p:spPr>
          <a:xfrm>
            <a:off x="5512350" y="4473219"/>
            <a:ext cx="533978" cy="1"/>
          </a:xfrm>
          <a:prstGeom prst="line">
            <a:avLst/>
          </a:prstGeom>
          <a:ln w="349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4ADD3D5-1A8A-42B1-AAB7-17549A8A4F89}"/>
              </a:ext>
            </a:extLst>
          </p:cNvPr>
          <p:cNvCxnSpPr>
            <a:cxnSpLocks/>
          </p:cNvCxnSpPr>
          <p:nvPr/>
        </p:nvCxnSpPr>
        <p:spPr>
          <a:xfrm>
            <a:off x="7053556" y="4473219"/>
            <a:ext cx="533978" cy="1"/>
          </a:xfrm>
          <a:prstGeom prst="line">
            <a:avLst/>
          </a:prstGeom>
          <a:ln w="349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5C2F1FE-44E0-4650-886E-8E5A8FD4F1BD}"/>
              </a:ext>
            </a:extLst>
          </p:cNvPr>
          <p:cNvGrpSpPr/>
          <p:nvPr/>
        </p:nvGrpSpPr>
        <p:grpSpPr>
          <a:xfrm>
            <a:off x="4482632" y="5561433"/>
            <a:ext cx="2904106" cy="871280"/>
            <a:chOff x="631683" y="5390664"/>
            <a:chExt cx="2887651" cy="126331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3E40C8-DB52-4DBD-9925-0418257C16C9}"/>
                </a:ext>
              </a:extLst>
            </p:cNvPr>
            <p:cNvSpPr txBox="1"/>
            <p:nvPr/>
          </p:nvSpPr>
          <p:spPr>
            <a:xfrm>
              <a:off x="631683" y="5895336"/>
              <a:ext cx="2887651" cy="758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평균 제곱 오차</a:t>
              </a:r>
              <a:endParaRPr lang="en-US" altLang="ko-KR" sz="1400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just"/>
              <a:r>
                <a:rPr lang="en-US" altLang="ko-KR" sz="1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rPr>
                <a:t> </a:t>
              </a:r>
              <a:r>
                <a:rPr lang="ko-KR" altLang="en-US" sz="1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rPr>
                <a:t>예측과 타깃 사이 거리의 제곱</a:t>
              </a:r>
              <a:endParaRPr lang="ko-KR" altLang="en-US" sz="1400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D186EB6-D848-4151-8A84-F86CF6622CDF}"/>
                </a:ext>
              </a:extLst>
            </p:cNvPr>
            <p:cNvSpPr txBox="1"/>
            <p:nvPr/>
          </p:nvSpPr>
          <p:spPr>
            <a:xfrm>
              <a:off x="1269635" y="5390664"/>
              <a:ext cx="1611772" cy="580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손실함수 </a:t>
              </a:r>
              <a:r>
                <a:rPr lang="en-US" altLang="ko-KR" sz="2000" spc="-150" dirty="0" err="1">
                  <a:solidFill>
                    <a:srgbClr val="39393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mse</a:t>
              </a:r>
              <a:endParaRPr lang="ko-KR" altLang="en-US" sz="2000" spc="-15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AB23EA2-5B80-4A58-A36E-E912EE85CA71}"/>
              </a:ext>
            </a:extLst>
          </p:cNvPr>
          <p:cNvGrpSpPr/>
          <p:nvPr/>
        </p:nvGrpSpPr>
        <p:grpSpPr>
          <a:xfrm>
            <a:off x="7803919" y="5453917"/>
            <a:ext cx="2904106" cy="1302167"/>
            <a:chOff x="631683" y="5390664"/>
            <a:chExt cx="2887651" cy="188808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456580C-1A1C-43B9-A3EB-5BD95B1CDF06}"/>
                </a:ext>
              </a:extLst>
            </p:cNvPr>
            <p:cNvSpPr txBox="1"/>
            <p:nvPr/>
          </p:nvSpPr>
          <p:spPr>
            <a:xfrm>
              <a:off x="631683" y="5895336"/>
              <a:ext cx="2887651" cy="1383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평균 절대 오차</a:t>
              </a:r>
              <a:endParaRPr lang="en-US" altLang="ko-KR" sz="1400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à"/>
              </a:pPr>
              <a:r>
                <a:rPr lang="ko-KR" altLang="en-US" sz="1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rPr>
                <a:t>예측과 타깃 사이 거리의 절대값</a:t>
              </a:r>
              <a:endParaRPr lang="en-US" altLang="ko-KR" sz="1400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endParaRPr>
            </a:p>
            <a:p>
              <a:pPr marL="285750" indent="-285750" algn="just">
                <a:buFont typeface="Wingdings" panose="05000000000000000000" pitchFamily="2" charset="2"/>
                <a:buChar char="à"/>
              </a:pPr>
              <a:r>
                <a:rPr lang="ko-KR" altLang="en-US" sz="14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rPr>
                <a:t>훈련하는 동안모니터링을 위한 새로운 지표</a:t>
              </a:r>
              <a:endParaRPr lang="ko-KR" altLang="en-US" sz="1400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34A580D-293F-4FD7-BCB3-2AC1A9A2D7EF}"/>
                </a:ext>
              </a:extLst>
            </p:cNvPr>
            <p:cNvSpPr txBox="1"/>
            <p:nvPr/>
          </p:nvSpPr>
          <p:spPr>
            <a:xfrm>
              <a:off x="1747811" y="5390664"/>
              <a:ext cx="655421" cy="5801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 err="1">
                  <a:solidFill>
                    <a:srgbClr val="39393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mae</a:t>
              </a:r>
              <a:endParaRPr lang="ko-KR" altLang="en-US" sz="2000" spc="-15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3590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630550" y="165714"/>
            <a:ext cx="4996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층 </a:t>
            </a:r>
            <a:r>
              <a:rPr lang="en-US" altLang="ko-KR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신경망의 구성 단위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3.1.1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AD9B61-41FF-AE4F-80C9-EE81758D77C3}"/>
              </a:ext>
            </a:extLst>
          </p:cNvPr>
          <p:cNvSpPr txBox="1"/>
          <p:nvPr/>
        </p:nvSpPr>
        <p:spPr>
          <a:xfrm>
            <a:off x="228612" y="1240474"/>
            <a:ext cx="835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하나 이상의 </a:t>
            </a:r>
            <a:r>
              <a:rPr lang="ko-KR" altLang="en-US" sz="2000" b="1" spc="-150" dirty="0" err="1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텐서를</a:t>
            </a:r>
            <a:r>
              <a:rPr lang="ko-KR" altLang="en-US" sz="2000" b="1" spc="-15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b="1" spc="-150" dirty="0" err="1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입력받아</a:t>
            </a:r>
            <a:r>
              <a:rPr lang="ko-KR" altLang="en-US" sz="2000" b="1" spc="-15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하나 이상의 </a:t>
            </a:r>
            <a:r>
              <a:rPr lang="ko-KR" altLang="en-US" sz="2000" b="1" spc="-150" dirty="0" err="1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텐서를</a:t>
            </a:r>
            <a:r>
              <a:rPr lang="ko-KR" altLang="en-US" sz="2000" b="1" spc="-15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출력하는 </a:t>
            </a:r>
            <a:r>
              <a:rPr lang="ko-KR" altLang="en-US" sz="2000" b="1" spc="-15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처리 모듈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506E8B-D84B-004A-805F-F337AEF48F53}"/>
              </a:ext>
            </a:extLst>
          </p:cNvPr>
          <p:cNvSpPr/>
          <p:nvPr/>
        </p:nvSpPr>
        <p:spPr>
          <a:xfrm>
            <a:off x="174612" y="1208302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149DFD-C358-43D4-99FA-A15B5D9F20AD}"/>
              </a:ext>
            </a:extLst>
          </p:cNvPr>
          <p:cNvSpPr txBox="1"/>
          <p:nvPr/>
        </p:nvSpPr>
        <p:spPr>
          <a:xfrm>
            <a:off x="444826" y="2267020"/>
            <a:ext cx="10956207" cy="169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대부분의 경우 가중치라는 층의 상태를 가짐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가중치 </a:t>
            </a:r>
            <a:r>
              <a:rPr lang="en-US" altLang="ko-KR" sz="2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2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확률적 경사 하강법에 의해 학습되는 하나 이상의 </a:t>
            </a:r>
            <a:r>
              <a:rPr lang="ko-KR" altLang="en-US" sz="2400" b="1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400" b="0" i="0" dirty="0">
                <a:solidFill>
                  <a:srgbClr val="494E5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=</a:t>
            </a:r>
            <a:r>
              <a:rPr lang="en-US" altLang="ko-KR" sz="2400" dirty="0">
                <a:solidFill>
                  <a:srgbClr val="494E5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 </a:t>
            </a:r>
            <a:r>
              <a:rPr lang="ko-KR" altLang="en-US" sz="2400" b="0" i="0" dirty="0">
                <a:solidFill>
                  <a:srgbClr val="494E5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네트워크가 학습한 지식이 담겨있음</a:t>
            </a:r>
            <a:endParaRPr lang="en-US" altLang="ko-KR" sz="2400" b="0" i="0" dirty="0">
              <a:solidFill>
                <a:srgbClr val="494E52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8252EE-6B09-48B8-A69A-A6F7C08F9850}"/>
              </a:ext>
            </a:extLst>
          </p:cNvPr>
          <p:cNvSpPr txBox="1"/>
          <p:nvPr/>
        </p:nvSpPr>
        <p:spPr>
          <a:xfrm>
            <a:off x="1395404" y="4857335"/>
            <a:ext cx="9557964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ko-KR" altLang="en-US" sz="32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층마다 적절한 </a:t>
            </a:r>
            <a:r>
              <a:rPr lang="ko-KR" altLang="en-US" sz="3200" b="1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</a:t>
            </a:r>
            <a:r>
              <a:rPr lang="ko-KR" altLang="en-US" sz="32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포맷과 데이터 처리 방식이 다름</a:t>
            </a:r>
          </a:p>
        </p:txBody>
      </p:sp>
    </p:spTree>
    <p:extLst>
      <p:ext uri="{BB962C8B-B14F-4D97-AF65-F5344CB8AC3E}">
        <p14:creationId xmlns:p14="http://schemas.microsoft.com/office/powerpoint/2010/main" val="1708708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410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K-</a:t>
            </a:r>
            <a:r>
              <a:rPr lang="ko-KR" altLang="en-US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겹 검증을 사용한 훈련 검증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5,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5B2720-9AB2-4DD1-8C90-6B0DFA377C6E}"/>
              </a:ext>
            </a:extLst>
          </p:cNvPr>
          <p:cNvSpPr txBox="1"/>
          <p:nvPr/>
        </p:nvSpPr>
        <p:spPr>
          <a:xfrm>
            <a:off x="875104" y="676096"/>
            <a:ext cx="1088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3-</a:t>
            </a:r>
            <a:r>
              <a:rPr lang="ko-KR" altLang="en-US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겹 교차 검증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4E2F58-EF18-4246-B711-6AD658B23360}"/>
              </a:ext>
            </a:extLst>
          </p:cNvPr>
          <p:cNvSpPr txBox="1"/>
          <p:nvPr/>
        </p:nvSpPr>
        <p:spPr>
          <a:xfrm>
            <a:off x="4789827" y="1420264"/>
            <a:ext cx="242406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나누기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0AD52F2-36B4-4CF9-AFBB-3D7A0DD0110B}"/>
              </a:ext>
            </a:extLst>
          </p:cNvPr>
          <p:cNvSpPr/>
          <p:nvPr/>
        </p:nvSpPr>
        <p:spPr>
          <a:xfrm>
            <a:off x="5011946" y="4133088"/>
            <a:ext cx="3314827" cy="859536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</a:t>
            </a:r>
            <a:r>
              <a:rPr lang="en-US" altLang="ko-KR" sz="23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(404)</a:t>
            </a:r>
            <a:endParaRPr lang="ko-KR" altLang="en-US" sz="2300" b="1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DAF6DE0-9376-4A94-9B01-7A2F36D319A2}"/>
              </a:ext>
            </a:extLst>
          </p:cNvPr>
          <p:cNvSpPr/>
          <p:nvPr/>
        </p:nvSpPr>
        <p:spPr>
          <a:xfrm>
            <a:off x="3474720" y="2363008"/>
            <a:ext cx="4850694" cy="859536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전체 데이터</a:t>
            </a:r>
            <a:r>
              <a:rPr lang="en-US" altLang="ko-KR" sz="25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(506</a:t>
            </a:r>
            <a:r>
              <a:rPr lang="ko-KR" altLang="en-US" sz="25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r>
              <a:rPr lang="en-US" altLang="ko-KR" sz="25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46B8837-5B4F-4801-848D-D57397C09F06}"/>
              </a:ext>
            </a:extLst>
          </p:cNvPr>
          <p:cNvSpPr/>
          <p:nvPr/>
        </p:nvSpPr>
        <p:spPr>
          <a:xfrm>
            <a:off x="3474719" y="4133088"/>
            <a:ext cx="1735635" cy="859536"/>
          </a:xfrm>
          <a:prstGeom prst="rect">
            <a:avLst/>
          </a:prstGeom>
          <a:solidFill>
            <a:srgbClr val="00B0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테스트</a:t>
            </a:r>
            <a:r>
              <a:rPr lang="en-US" altLang="ko-KR" sz="23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(102)</a:t>
            </a:r>
            <a:endParaRPr lang="ko-KR" altLang="en-US" sz="23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EB5866B4-1CF1-4F05-9F08-0188D052FA5A}"/>
              </a:ext>
            </a:extLst>
          </p:cNvPr>
          <p:cNvSpPr/>
          <p:nvPr/>
        </p:nvSpPr>
        <p:spPr>
          <a:xfrm>
            <a:off x="5504688" y="3430928"/>
            <a:ext cx="649224" cy="530352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BB17EE-8616-40CE-A8DB-36682F6D203B}"/>
              </a:ext>
            </a:extLst>
          </p:cNvPr>
          <p:cNvSpPr txBox="1"/>
          <p:nvPr/>
        </p:nvSpPr>
        <p:spPr>
          <a:xfrm>
            <a:off x="7145253" y="5205415"/>
            <a:ext cx="2377574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검증 세트가 매우 작음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465F03-E2E5-4C2E-A61C-D1F35951128A}"/>
              </a:ext>
            </a:extLst>
          </p:cNvPr>
          <p:cNvSpPr/>
          <p:nvPr/>
        </p:nvSpPr>
        <p:spPr>
          <a:xfrm>
            <a:off x="7631723" y="4133088"/>
            <a:ext cx="702317" cy="859536"/>
          </a:xfrm>
          <a:prstGeom prst="rect">
            <a:avLst/>
          </a:prstGeom>
          <a:solidFill>
            <a:srgbClr val="FF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검증</a:t>
            </a:r>
          </a:p>
        </p:txBody>
      </p:sp>
    </p:spTree>
    <p:extLst>
      <p:ext uri="{BB962C8B-B14F-4D97-AF65-F5344CB8AC3E}">
        <p14:creationId xmlns:p14="http://schemas.microsoft.com/office/powerpoint/2010/main" val="1245151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410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K-</a:t>
            </a:r>
            <a:r>
              <a:rPr lang="ko-KR" altLang="en-US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겹 검증을 사용한 훈련 검증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5,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B76218-EC2A-4A7A-8417-9D49F1AFA7EF}"/>
              </a:ext>
            </a:extLst>
          </p:cNvPr>
          <p:cNvSpPr/>
          <p:nvPr/>
        </p:nvSpPr>
        <p:spPr>
          <a:xfrm>
            <a:off x="2433605" y="1670978"/>
            <a:ext cx="7213315" cy="3851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5B2720-9AB2-4DD1-8C90-6B0DFA377C6E}"/>
              </a:ext>
            </a:extLst>
          </p:cNvPr>
          <p:cNvSpPr txBox="1"/>
          <p:nvPr/>
        </p:nvSpPr>
        <p:spPr>
          <a:xfrm>
            <a:off x="875104" y="676096"/>
            <a:ext cx="1088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  <a:ea typeface="에스코어 드림 4 Regular" panose="020B0503030302020204" pitchFamily="34" charset="-127"/>
              </a:rPr>
              <a:t>3-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  <a:ea typeface="에스코어 드림 4 Regular" panose="020B0503030302020204" pitchFamily="34" charset="-127"/>
              </a:rPr>
              <a:t>겹 교차 검증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50B1451A-767B-4B1E-99E5-518EECE3AE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57272" y="1834020"/>
            <a:ext cx="6946308" cy="355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F6C724D-DB36-4099-BC7E-49D7A1DB369F}"/>
              </a:ext>
            </a:extLst>
          </p:cNvPr>
          <p:cNvCxnSpPr>
            <a:cxnSpLocks/>
          </p:cNvCxnSpPr>
          <p:nvPr/>
        </p:nvCxnSpPr>
        <p:spPr>
          <a:xfrm>
            <a:off x="2557272" y="3041103"/>
            <a:ext cx="496824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0FDACC46-88D8-43E2-B346-4A4E9D0C3CA8}"/>
              </a:ext>
            </a:extLst>
          </p:cNvPr>
          <p:cNvSpPr/>
          <p:nvPr/>
        </p:nvSpPr>
        <p:spPr>
          <a:xfrm>
            <a:off x="3611880" y="2679192"/>
            <a:ext cx="694944" cy="42976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2E4F54E-15E8-440E-A6EF-F887B35968AC}"/>
              </a:ext>
            </a:extLst>
          </p:cNvPr>
          <p:cNvSpPr/>
          <p:nvPr/>
        </p:nvSpPr>
        <p:spPr>
          <a:xfrm>
            <a:off x="4770120" y="3700272"/>
            <a:ext cx="694944" cy="42976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51FF423-4F16-4D11-83D6-E5DD12C7DD64}"/>
              </a:ext>
            </a:extLst>
          </p:cNvPr>
          <p:cNvSpPr/>
          <p:nvPr/>
        </p:nvSpPr>
        <p:spPr>
          <a:xfrm>
            <a:off x="5939763" y="4703064"/>
            <a:ext cx="694944" cy="42976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60F39FE-8079-404A-B52D-FA18FD937D31}"/>
              </a:ext>
            </a:extLst>
          </p:cNvPr>
          <p:cNvCxnSpPr>
            <a:cxnSpLocks/>
          </p:cNvCxnSpPr>
          <p:nvPr/>
        </p:nvCxnSpPr>
        <p:spPr>
          <a:xfrm>
            <a:off x="2557272" y="4075175"/>
            <a:ext cx="496824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E8C3DA4-F03C-43C3-9A33-04AD0E00B86E}"/>
              </a:ext>
            </a:extLst>
          </p:cNvPr>
          <p:cNvCxnSpPr>
            <a:cxnSpLocks/>
          </p:cNvCxnSpPr>
          <p:nvPr/>
        </p:nvCxnSpPr>
        <p:spPr>
          <a:xfrm>
            <a:off x="2554224" y="5087111"/>
            <a:ext cx="496824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D23650-CD4C-461C-93CC-FE55615D89A2}"/>
              </a:ext>
            </a:extLst>
          </p:cNvPr>
          <p:cNvSpPr/>
          <p:nvPr/>
        </p:nvSpPr>
        <p:spPr>
          <a:xfrm>
            <a:off x="8439912" y="3735989"/>
            <a:ext cx="1063668" cy="339186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8907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410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K-</a:t>
            </a:r>
            <a:r>
              <a:rPr lang="ko-KR" altLang="en-US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겹 검증을 사용한 훈련 검증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5,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5B2720-9AB2-4DD1-8C90-6B0DFA377C6E}"/>
              </a:ext>
            </a:extLst>
          </p:cNvPr>
          <p:cNvSpPr txBox="1"/>
          <p:nvPr/>
        </p:nvSpPr>
        <p:spPr>
          <a:xfrm>
            <a:off x="875104" y="676096"/>
            <a:ext cx="10599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  <a:ea typeface="에스코어 드림 4 Regular" panose="020B0503030302020204" pitchFamily="34" charset="-127"/>
              </a:rPr>
              <a:t>K-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  <a:ea typeface="에스코어 드림 4 Regular" panose="020B0503030302020204" pitchFamily="34" charset="-127"/>
              </a:rPr>
              <a:t>겹 검증하기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58B62D-646A-472D-B9AE-78083B2C8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09"/>
          <a:stretch/>
        </p:blipFill>
        <p:spPr>
          <a:xfrm>
            <a:off x="0" y="1092349"/>
            <a:ext cx="6230222" cy="58766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361A40-6728-4518-A976-2277D21B3C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446" r="76232"/>
          <a:stretch/>
        </p:blipFill>
        <p:spPr>
          <a:xfrm>
            <a:off x="6319016" y="1607215"/>
            <a:ext cx="1480816" cy="79235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484247D-D926-4139-8237-1FB44B67F05F}"/>
              </a:ext>
            </a:extLst>
          </p:cNvPr>
          <p:cNvSpPr txBox="1"/>
          <p:nvPr/>
        </p:nvSpPr>
        <p:spPr>
          <a:xfrm>
            <a:off x="6319016" y="1129005"/>
            <a:ext cx="139653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▶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실행결과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088E71-7BA3-4357-83FE-A2FF6BC35570}"/>
              </a:ext>
            </a:extLst>
          </p:cNvPr>
          <p:cNvSpPr txBox="1"/>
          <p:nvPr/>
        </p:nvSpPr>
        <p:spPr>
          <a:xfrm>
            <a:off x="6319016" y="2731877"/>
            <a:ext cx="415530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▶"/>
            </a:pP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Num_epochs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= 100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으로 실행 결과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40B6EBA-4084-4E0E-B0C1-1FE98F72D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016" y="3171542"/>
            <a:ext cx="5781544" cy="1867161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8E739357-BB00-45B5-8D29-A122E13F9B96}"/>
              </a:ext>
            </a:extLst>
          </p:cNvPr>
          <p:cNvSpPr/>
          <p:nvPr/>
        </p:nvSpPr>
        <p:spPr>
          <a:xfrm>
            <a:off x="6319016" y="3592919"/>
            <a:ext cx="1480816" cy="3390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F9AF4A2-4FD3-4CD5-A6DB-B24FC3CE932B}"/>
              </a:ext>
            </a:extLst>
          </p:cNvPr>
          <p:cNvSpPr/>
          <p:nvPr/>
        </p:nvSpPr>
        <p:spPr>
          <a:xfrm>
            <a:off x="9123176" y="3561766"/>
            <a:ext cx="1480816" cy="3390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961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410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K-</a:t>
            </a:r>
            <a:r>
              <a:rPr lang="ko-KR" altLang="en-US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겹 검증을 사용한 훈련 검증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5,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5B2720-9AB2-4DD1-8C90-6B0DFA377C6E}"/>
              </a:ext>
            </a:extLst>
          </p:cNvPr>
          <p:cNvSpPr txBox="1"/>
          <p:nvPr/>
        </p:nvSpPr>
        <p:spPr>
          <a:xfrm>
            <a:off x="875104" y="676096"/>
            <a:ext cx="26581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  <a:ea typeface="에스코어 드림 4 Regular" panose="020B0503030302020204" pitchFamily="34" charset="-127"/>
              </a:rPr>
              <a:t>각 </a:t>
            </a:r>
            <a:r>
              <a:rPr lang="ko-KR" altLang="en-US" sz="1100" dirty="0" err="1">
                <a:solidFill>
                  <a:schemeClr val="bg1"/>
                </a:solidFill>
                <a:latin typeface="Arial Nova Light" panose="020B0304020202020204" pitchFamily="34" charset="0"/>
                <a:ea typeface="에스코어 드림 4 Regular" panose="020B0503030302020204" pitchFamily="34" charset="-127"/>
              </a:rPr>
              <a:t>폴드에서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  <a:ea typeface="에스코어 드림 4 Regular" panose="020B0503030302020204" pitchFamily="34" charset="-127"/>
              </a:rPr>
              <a:t> 검증 점수를 로그에 저장하기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4E1FE9-0C0F-4FE2-91B4-819FA12E9F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912"/>
          <a:stretch/>
        </p:blipFill>
        <p:spPr>
          <a:xfrm>
            <a:off x="0" y="1617788"/>
            <a:ext cx="6220693" cy="524444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3AB906-A490-408A-A8A8-DF310547A760}"/>
              </a:ext>
            </a:extLst>
          </p:cNvPr>
          <p:cNvSpPr/>
          <p:nvPr/>
        </p:nvSpPr>
        <p:spPr>
          <a:xfrm>
            <a:off x="0" y="1673352"/>
            <a:ext cx="1444752" cy="237744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46EAD7-B421-4E55-A408-9E09E62316D0}"/>
              </a:ext>
            </a:extLst>
          </p:cNvPr>
          <p:cNvSpPr txBox="1"/>
          <p:nvPr/>
        </p:nvSpPr>
        <p:spPr>
          <a:xfrm>
            <a:off x="45720" y="1176747"/>
            <a:ext cx="371928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▶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신경망을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500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에포크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동안 훈련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1F76CA-5041-406F-B7AE-259949EEE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754" y="1673352"/>
            <a:ext cx="5134692" cy="4763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498788-2B44-46BB-90CB-019889D01126}"/>
              </a:ext>
            </a:extLst>
          </p:cNvPr>
          <p:cNvSpPr txBox="1"/>
          <p:nvPr/>
        </p:nvSpPr>
        <p:spPr>
          <a:xfrm>
            <a:off x="6348754" y="1176747"/>
            <a:ext cx="319254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▶"/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K-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겹 검증 점수 평균을 기록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B07BE3-5625-4C34-A790-7DD8217CCCA4}"/>
              </a:ext>
            </a:extLst>
          </p:cNvPr>
          <p:cNvSpPr txBox="1"/>
          <p:nvPr/>
        </p:nvSpPr>
        <p:spPr>
          <a:xfrm>
            <a:off x="6348754" y="2561394"/>
            <a:ext cx="21563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▶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검증 점수 그래프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61E2B8E-2FBB-4EE0-BAD8-29DCC5C27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754" y="3080565"/>
            <a:ext cx="3991532" cy="2600688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EBAEE958-5AD3-4FDA-9BCA-2455E855FF3F}"/>
              </a:ext>
            </a:extLst>
          </p:cNvPr>
          <p:cNvSpPr/>
          <p:nvPr/>
        </p:nvSpPr>
        <p:spPr>
          <a:xfrm>
            <a:off x="6593336" y="3080565"/>
            <a:ext cx="810883" cy="2259186"/>
          </a:xfrm>
          <a:prstGeom prst="ellipse">
            <a:avLst/>
          </a:prstGeom>
          <a:solidFill>
            <a:srgbClr val="FF0000">
              <a:alpha val="10196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6C2210-9136-4109-A65A-E25F2C65FBCD}"/>
              </a:ext>
            </a:extLst>
          </p:cNvPr>
          <p:cNvSpPr txBox="1"/>
          <p:nvPr/>
        </p:nvSpPr>
        <p:spPr>
          <a:xfrm>
            <a:off x="6593336" y="5681253"/>
            <a:ext cx="1358064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보기 어려움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1558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410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K-</a:t>
            </a:r>
            <a:r>
              <a:rPr lang="ko-KR" altLang="en-US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겹 검증을 사용한 훈련 검증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5,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5B2720-9AB2-4DD1-8C90-6B0DFA377C6E}"/>
              </a:ext>
            </a:extLst>
          </p:cNvPr>
          <p:cNvSpPr txBox="1"/>
          <p:nvPr/>
        </p:nvSpPr>
        <p:spPr>
          <a:xfrm>
            <a:off x="875104" y="676096"/>
            <a:ext cx="26581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  <a:ea typeface="에스코어 드림 4 Regular" panose="020B0503030302020204" pitchFamily="34" charset="-127"/>
              </a:rPr>
              <a:t>각 </a:t>
            </a:r>
            <a:r>
              <a:rPr lang="ko-KR" altLang="en-US" sz="1100" dirty="0" err="1">
                <a:solidFill>
                  <a:schemeClr val="bg1"/>
                </a:solidFill>
                <a:latin typeface="Arial Nova Light" panose="020B0304020202020204" pitchFamily="34" charset="0"/>
                <a:ea typeface="에스코어 드림 4 Regular" panose="020B0503030302020204" pitchFamily="34" charset="-127"/>
              </a:rPr>
              <a:t>폴드에서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  <a:ea typeface="에스코어 드림 4 Regular" panose="020B0503030302020204" pitchFamily="34" charset="-127"/>
              </a:rPr>
              <a:t> 검증 점수를 로그에 저장하기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46EAD7-B421-4E55-A408-9E09E62316D0}"/>
              </a:ext>
            </a:extLst>
          </p:cNvPr>
          <p:cNvSpPr txBox="1"/>
          <p:nvPr/>
        </p:nvSpPr>
        <p:spPr>
          <a:xfrm>
            <a:off x="45720" y="1176747"/>
            <a:ext cx="514115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▶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처음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포인트를 제외한 검증 점수 그리기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61E2B8E-2FBB-4EE0-BAD8-29DCC5C27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272" y="1204966"/>
            <a:ext cx="3991532" cy="2600688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EBAEE958-5AD3-4FDA-9BCA-2455E855FF3F}"/>
              </a:ext>
            </a:extLst>
          </p:cNvPr>
          <p:cNvSpPr/>
          <p:nvPr/>
        </p:nvSpPr>
        <p:spPr>
          <a:xfrm>
            <a:off x="6023854" y="1204966"/>
            <a:ext cx="810883" cy="2259186"/>
          </a:xfrm>
          <a:prstGeom prst="ellipse">
            <a:avLst/>
          </a:prstGeom>
          <a:solidFill>
            <a:srgbClr val="FF0000">
              <a:alpha val="10196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60ADF5B-6B6E-414D-97DD-519333DCD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92" y="1673352"/>
            <a:ext cx="4829849" cy="257210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3AB906-A490-408A-A8A8-DF310547A760}"/>
              </a:ext>
            </a:extLst>
          </p:cNvPr>
          <p:cNvSpPr/>
          <p:nvPr/>
        </p:nvSpPr>
        <p:spPr>
          <a:xfrm>
            <a:off x="3642208" y="3243532"/>
            <a:ext cx="532977" cy="185468"/>
          </a:xfrm>
          <a:prstGeom prst="rect">
            <a:avLst/>
          </a:prstGeom>
          <a:noFill/>
          <a:ln w="38100">
            <a:solidFill>
              <a:srgbClr val="1FA5FF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CE567C1-E104-450E-8DFC-F47E719BFC48}"/>
              </a:ext>
            </a:extLst>
          </p:cNvPr>
          <p:cNvSpPr/>
          <p:nvPr/>
        </p:nvSpPr>
        <p:spPr>
          <a:xfrm>
            <a:off x="2001939" y="2468660"/>
            <a:ext cx="2880612" cy="185468"/>
          </a:xfrm>
          <a:prstGeom prst="rect">
            <a:avLst/>
          </a:prstGeom>
          <a:noFill/>
          <a:ln w="38100">
            <a:solidFill>
              <a:srgbClr val="1FA5FF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5F36EB-B76E-493A-B4C3-3E7987A8AC55}"/>
              </a:ext>
            </a:extLst>
          </p:cNvPr>
          <p:cNvSpPr txBox="1"/>
          <p:nvPr/>
        </p:nvSpPr>
        <p:spPr>
          <a:xfrm>
            <a:off x="235597" y="4557866"/>
            <a:ext cx="36327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지수이동평균 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부드러운 곡선</a:t>
            </a:r>
            <a:endParaRPr lang="en-US" altLang="ko-KR" sz="1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첫 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포인트를 제외 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범위 조정</a:t>
            </a:r>
            <a:endParaRPr lang="ko-KR" altLang="en-US" sz="1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B82A905-9C17-4AF2-84DF-3B6B8708A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4731" y="4161765"/>
            <a:ext cx="4077269" cy="2638793"/>
          </a:xfrm>
          <a:prstGeom prst="rect">
            <a:avLst/>
          </a:prstGeom>
        </p:spPr>
      </p:pic>
      <p:sp>
        <p:nvSpPr>
          <p:cNvPr id="19" name="화살표: 굽음 18">
            <a:extLst>
              <a:ext uri="{FF2B5EF4-FFF2-40B4-BE49-F238E27FC236}">
                <a16:creationId xmlns:a16="http://schemas.microsoft.com/office/drawing/2014/main" id="{8906D8A6-E634-4D3E-B746-D1FCCDFF6E23}"/>
              </a:ext>
            </a:extLst>
          </p:cNvPr>
          <p:cNvSpPr/>
          <p:nvPr/>
        </p:nvSpPr>
        <p:spPr>
          <a:xfrm rot="10800000" flipH="1">
            <a:off x="6386304" y="4140295"/>
            <a:ext cx="1501302" cy="1246949"/>
          </a:xfrm>
          <a:prstGeom prst="bentArrow">
            <a:avLst>
              <a:gd name="adj1" fmla="val 21541"/>
              <a:gd name="adj2" fmla="val 19811"/>
              <a:gd name="adj3" fmla="val 25000"/>
              <a:gd name="adj4" fmla="val 1746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C772E3-EE0C-4227-AAC1-CD3798CBB33A}"/>
              </a:ext>
            </a:extLst>
          </p:cNvPr>
          <p:cNvSpPr/>
          <p:nvPr/>
        </p:nvSpPr>
        <p:spPr>
          <a:xfrm>
            <a:off x="8712420" y="5719312"/>
            <a:ext cx="810883" cy="847473"/>
          </a:xfrm>
          <a:prstGeom prst="ellipse">
            <a:avLst/>
          </a:prstGeom>
          <a:solidFill>
            <a:srgbClr val="00B0F0">
              <a:alpha val="10196"/>
            </a:srgb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1003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410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K-</a:t>
            </a:r>
            <a:r>
              <a:rPr lang="ko-KR" altLang="en-US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겹 검증을 사용한 훈련 검증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5,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386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  <a:ea typeface="에스코어 드림 4 Regular" panose="020B0503030302020204" pitchFamily="34" charset="-127"/>
              </a:rPr>
              <a:t>최종 모델 훈련하기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2536574" y="1865067"/>
            <a:ext cx="6620262" cy="31253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D4D7179-1707-43D2-A5E3-22A2E8669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910" y="2013213"/>
            <a:ext cx="6362006" cy="2831574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9EE506A-EBE6-452A-9650-CE6AFDFCA7F7}"/>
              </a:ext>
            </a:extLst>
          </p:cNvPr>
          <p:cNvCxnSpPr>
            <a:cxnSpLocks/>
          </p:cNvCxnSpPr>
          <p:nvPr/>
        </p:nvCxnSpPr>
        <p:spPr>
          <a:xfrm>
            <a:off x="5534015" y="3326785"/>
            <a:ext cx="3345321" cy="0"/>
          </a:xfrm>
          <a:prstGeom prst="line">
            <a:avLst/>
          </a:prstGeom>
          <a:ln w="349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4ADD3D5-1A8A-42B1-AAB7-17549A8A4F89}"/>
              </a:ext>
            </a:extLst>
          </p:cNvPr>
          <p:cNvCxnSpPr>
            <a:cxnSpLocks/>
          </p:cNvCxnSpPr>
          <p:nvPr/>
        </p:nvCxnSpPr>
        <p:spPr>
          <a:xfrm>
            <a:off x="2654890" y="4689251"/>
            <a:ext cx="1537548" cy="0"/>
          </a:xfrm>
          <a:prstGeom prst="line">
            <a:avLst/>
          </a:prstGeom>
          <a:ln w="349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935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132080" y="223797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회귀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455ABEF-C3D5-4643-B1E9-8C89ECAD3068}"/>
              </a:ext>
            </a:extLst>
          </p:cNvPr>
          <p:cNvSpPr/>
          <p:nvPr/>
        </p:nvSpPr>
        <p:spPr>
          <a:xfrm>
            <a:off x="2755663" y="4422248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K-</a:t>
            </a:r>
            <a:r>
              <a:rPr lang="ko-KR" altLang="en-US" sz="20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겹 검증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BA5128-4942-4284-96FC-02DB8CD3A270}"/>
              </a:ext>
            </a:extLst>
          </p:cNvPr>
          <p:cNvSpPr txBox="1"/>
          <p:nvPr/>
        </p:nvSpPr>
        <p:spPr>
          <a:xfrm>
            <a:off x="3128961" y="6395660"/>
            <a:ext cx="25266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신뢰할 수 있는 모델 평가 방법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A29D85-54ED-4C38-88FC-FC038AB55DC0}"/>
              </a:ext>
            </a:extLst>
          </p:cNvPr>
          <p:cNvSpPr/>
          <p:nvPr/>
        </p:nvSpPr>
        <p:spPr>
          <a:xfrm>
            <a:off x="875104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평균 제곱 오차</a:t>
            </a:r>
            <a:r>
              <a:rPr lang="en-US" altLang="ko-KR" sz="20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(MSE)</a:t>
            </a:r>
            <a:endParaRPr lang="ko-KR" altLang="en-US" sz="20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F354ED-05E2-4702-963C-80727007472B}"/>
              </a:ext>
            </a:extLst>
          </p:cNvPr>
          <p:cNvSpPr txBox="1"/>
          <p:nvPr/>
        </p:nvSpPr>
        <p:spPr>
          <a:xfrm>
            <a:off x="2060320" y="383944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손실함수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3C38E37-D12E-4DBD-AF0E-A8E2BAAFE4AA}"/>
              </a:ext>
            </a:extLst>
          </p:cNvPr>
          <p:cNvSpPr/>
          <p:nvPr/>
        </p:nvSpPr>
        <p:spPr>
          <a:xfrm>
            <a:off x="4489842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평균 절대 오차</a:t>
            </a:r>
            <a:r>
              <a:rPr lang="en-US" altLang="ko-KR" sz="20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(MAE)</a:t>
            </a:r>
            <a:endParaRPr lang="ko-KR" altLang="en-US" sz="20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35880C-6F33-427A-AA0D-F4629C27BBBA}"/>
              </a:ext>
            </a:extLst>
          </p:cNvPr>
          <p:cNvSpPr txBox="1"/>
          <p:nvPr/>
        </p:nvSpPr>
        <p:spPr>
          <a:xfrm>
            <a:off x="5643799" y="3839448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평가 지표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8FE2D6-12EE-4DBF-B501-298F56C42CCC}"/>
              </a:ext>
            </a:extLst>
          </p:cNvPr>
          <p:cNvSpPr/>
          <p:nvPr/>
        </p:nvSpPr>
        <p:spPr>
          <a:xfrm>
            <a:off x="8104580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정규화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D0F78B-F543-4403-AD64-A137AF6B7314}"/>
              </a:ext>
            </a:extLst>
          </p:cNvPr>
          <p:cNvSpPr txBox="1"/>
          <p:nvPr/>
        </p:nvSpPr>
        <p:spPr>
          <a:xfrm>
            <a:off x="9168771" y="3839448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전처리 단계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09E0D32-4ACD-466A-BAD9-82931DFAA487}"/>
              </a:ext>
            </a:extLst>
          </p:cNvPr>
          <p:cNvSpPr/>
          <p:nvPr/>
        </p:nvSpPr>
        <p:spPr>
          <a:xfrm>
            <a:off x="6370401" y="4422248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은닉 충의 수를 줄인 모델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297333E-462F-4784-87FB-94DFECD2F011}"/>
              </a:ext>
            </a:extLst>
          </p:cNvPr>
          <p:cNvSpPr txBox="1"/>
          <p:nvPr/>
        </p:nvSpPr>
        <p:spPr>
          <a:xfrm>
            <a:off x="7342419" y="6395660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과대 적합 방지</a:t>
            </a:r>
          </a:p>
        </p:txBody>
      </p:sp>
    </p:spTree>
    <p:extLst>
      <p:ext uri="{BB962C8B-B14F-4D97-AF65-F5344CB8AC3E}">
        <p14:creationId xmlns:p14="http://schemas.microsoft.com/office/powerpoint/2010/main" val="1714477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148862" y="3248213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머신 러닝의 기본 요소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69916" y="2955825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4,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608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114233" y="3276709"/>
            <a:ext cx="4257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머신러닝의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4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가지 분류</a:t>
            </a:r>
            <a:endParaRPr kumimoji="0" lang="en-US" altLang="ko-KR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3B8F8FB-DB20-4C74-8D62-953A4EDCF98B}"/>
              </a:ext>
            </a:extLst>
          </p:cNvPr>
          <p:cNvSpPr txBox="1"/>
          <p:nvPr/>
        </p:nvSpPr>
        <p:spPr>
          <a:xfrm>
            <a:off x="969916" y="2955825"/>
            <a:ext cx="947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4-1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1928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지도 학습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4-1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7104E1-BB9F-4FA2-BAB0-8DB8BFAE994C}"/>
              </a:ext>
            </a:extLst>
          </p:cNvPr>
          <p:cNvSpPr txBox="1"/>
          <p:nvPr/>
        </p:nvSpPr>
        <p:spPr>
          <a:xfrm>
            <a:off x="399062" y="1316621"/>
            <a:ext cx="114881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지도학습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(Supervised learning)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정답을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알려주며 학습시키는 것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20C7DA-B0A0-4EBD-AAA1-96A970F30A76}"/>
              </a:ext>
            </a:extLst>
          </p:cNvPr>
          <p:cNvSpPr txBox="1"/>
          <p:nvPr/>
        </p:nvSpPr>
        <p:spPr>
          <a:xfrm>
            <a:off x="5764173" y="1867967"/>
            <a:ext cx="62075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입력 값이 주어지면 입력 값에 대한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Label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을  주어 학습시키는 것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Ex)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이진 분류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다중 분류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스칼라 회귀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..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6AFD3C-EF00-46D5-AACC-F5DC8720B71B}"/>
              </a:ext>
            </a:extLst>
          </p:cNvPr>
          <p:cNvSpPr txBox="1"/>
          <p:nvPr/>
        </p:nvSpPr>
        <p:spPr>
          <a:xfrm>
            <a:off x="5764173" y="3243749"/>
            <a:ext cx="59258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분류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(Classification)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주어진 데이터를 정해진 카테고리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라벨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에 따라 분류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회귀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(Regression)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어떤 데이터들의 특징을 기준으로 연속적인 값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그래프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을 예측하는 것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6146" name="Picture 2" descr="TTA정보통신용어사전">
            <a:extLst>
              <a:ext uri="{FF2B5EF4-FFF2-40B4-BE49-F238E27FC236}">
                <a16:creationId xmlns:a16="http://schemas.microsoft.com/office/drawing/2014/main" id="{59DFE8E3-C1F0-42B4-BFC8-E1DC4CCEF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56" y="2009205"/>
            <a:ext cx="4715435" cy="471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833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630550" y="165714"/>
            <a:ext cx="4996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층 </a:t>
            </a:r>
            <a:r>
              <a:rPr lang="en-US" altLang="ko-KR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신경망의 구성 단위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3.1.1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AD9B61-41FF-AE4F-80C9-EE81758D77C3}"/>
              </a:ext>
            </a:extLst>
          </p:cNvPr>
          <p:cNvSpPr txBox="1"/>
          <p:nvPr/>
        </p:nvSpPr>
        <p:spPr>
          <a:xfrm>
            <a:off x="228612" y="1240474"/>
            <a:ext cx="835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하나 이상의 </a:t>
            </a:r>
            <a:r>
              <a:rPr lang="ko-KR" altLang="en-US" sz="2000" spc="-150" dirty="0" err="1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텐서를</a:t>
            </a:r>
            <a:r>
              <a:rPr lang="ko-KR" altLang="en-US" sz="2000" spc="-15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spc="-150" dirty="0" err="1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입력받아</a:t>
            </a:r>
            <a:r>
              <a:rPr lang="ko-KR" altLang="en-US" sz="2000" spc="-15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하나 이상의 </a:t>
            </a:r>
            <a:r>
              <a:rPr lang="ko-KR" altLang="en-US" sz="2000" spc="-150" dirty="0" err="1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텐서를</a:t>
            </a:r>
            <a:r>
              <a:rPr lang="ko-KR" altLang="en-US" sz="2000" spc="-15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출력하는 </a:t>
            </a:r>
            <a:r>
              <a:rPr lang="ko-KR" altLang="en-US" sz="2000" spc="-15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처리 모듈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506E8B-D84B-004A-805F-F337AEF48F53}"/>
              </a:ext>
            </a:extLst>
          </p:cNvPr>
          <p:cNvSpPr/>
          <p:nvPr/>
        </p:nvSpPr>
        <p:spPr>
          <a:xfrm>
            <a:off x="174612" y="1208302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36FFDD-272E-4B81-AB59-C25CB220F11E}"/>
              </a:ext>
            </a:extLst>
          </p:cNvPr>
          <p:cNvSpPr txBox="1"/>
          <p:nvPr/>
        </p:nvSpPr>
        <p:spPr>
          <a:xfrm>
            <a:off x="1083446" y="2040912"/>
            <a:ext cx="6100010" cy="877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from</a:t>
            </a:r>
            <a:r>
              <a: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b="0" i="0" dirty="0" err="1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keras</a:t>
            </a:r>
            <a:r>
              <a: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b="1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import</a:t>
            </a:r>
            <a:r>
              <a: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layers </a:t>
            </a:r>
          </a:p>
          <a:p>
            <a:pPr>
              <a:lnSpc>
                <a:spcPct val="150000"/>
              </a:lnSpc>
            </a:pPr>
            <a:r>
              <a: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layers = </a:t>
            </a:r>
            <a:r>
              <a:rPr lang="en-US" altLang="ko-KR" b="0" i="0" dirty="0" err="1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layers.Dense</a:t>
            </a:r>
            <a:r>
              <a: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(32,input_shape=(784,))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F132D-F6DB-43D1-8497-E8AA68C08014}"/>
              </a:ext>
            </a:extLst>
          </p:cNvPr>
          <p:cNvSpPr txBox="1"/>
          <p:nvPr/>
        </p:nvSpPr>
        <p:spPr>
          <a:xfrm>
            <a:off x="1081914" y="3260099"/>
            <a:ext cx="6101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첫 번째 차원 크기가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32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변환된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텐서를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출력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25D2D8-CAE7-450E-AF18-6FEA3EEE3A57}"/>
              </a:ext>
            </a:extLst>
          </p:cNvPr>
          <p:cNvSpPr txBox="1"/>
          <p:nvPr/>
        </p:nvSpPr>
        <p:spPr>
          <a:xfrm>
            <a:off x="1083446" y="3823723"/>
            <a:ext cx="6101542" cy="1708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from</a:t>
            </a:r>
            <a:r>
              <a: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b="0" i="0" dirty="0" err="1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keras</a:t>
            </a:r>
            <a:r>
              <a: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b="1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import</a:t>
            </a:r>
            <a:r>
              <a: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models </a:t>
            </a:r>
            <a:r>
              <a:rPr lang="en-US" altLang="ko-KR" b="1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from</a:t>
            </a:r>
            <a:r>
              <a: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b="0" i="0" dirty="0" err="1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keras</a:t>
            </a:r>
            <a:r>
              <a: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b="1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import</a:t>
            </a:r>
            <a:r>
              <a: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layers model = </a:t>
            </a:r>
            <a:r>
              <a:rPr lang="en-US" altLang="ko-KR" b="0" i="0" dirty="0" err="1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models.Sequential</a:t>
            </a:r>
            <a:r>
              <a: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() </a:t>
            </a:r>
            <a:r>
              <a:rPr lang="en-US" altLang="ko-KR" b="0" i="0" dirty="0" err="1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model.add</a:t>
            </a:r>
            <a:r>
              <a: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-US" altLang="ko-KR" b="0" i="0" dirty="0" err="1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layers.Dense</a:t>
            </a:r>
            <a:r>
              <a: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(32, </a:t>
            </a:r>
            <a:r>
              <a:rPr lang="en-US" altLang="ko-KR" b="0" i="0" dirty="0" err="1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input_shape</a:t>
            </a:r>
            <a:r>
              <a: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=(784,))) </a:t>
            </a:r>
            <a:r>
              <a:rPr lang="en-US" altLang="ko-KR" b="0" i="0" dirty="0" err="1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model.add</a:t>
            </a:r>
            <a:r>
              <a: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-US" altLang="ko-KR" b="0" i="0" dirty="0" err="1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layers.Dense</a:t>
            </a:r>
            <a:r>
              <a: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(32))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3639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지도 학습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4-1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7104E1-BB9F-4FA2-BAB0-8DB8BFAE994C}"/>
              </a:ext>
            </a:extLst>
          </p:cNvPr>
          <p:cNvSpPr txBox="1"/>
          <p:nvPr/>
        </p:nvSpPr>
        <p:spPr>
          <a:xfrm>
            <a:off x="399062" y="1316621"/>
            <a:ext cx="114881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지도학습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(Supervised learning)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정답을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알려주며 학습시키는 것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20C7DA-B0A0-4EBD-AAA1-96A970F30A76}"/>
              </a:ext>
            </a:extLst>
          </p:cNvPr>
          <p:cNvSpPr txBox="1"/>
          <p:nvPr/>
        </p:nvSpPr>
        <p:spPr>
          <a:xfrm>
            <a:off x="5764173" y="1867967"/>
            <a:ext cx="62075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입력 값이 주어지면 입력 값에 대한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Label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을  주어 학습시키는 것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6AFD3C-EF00-46D5-AACC-F5DC8720B71B}"/>
              </a:ext>
            </a:extLst>
          </p:cNvPr>
          <p:cNvSpPr txBox="1"/>
          <p:nvPr/>
        </p:nvSpPr>
        <p:spPr>
          <a:xfrm>
            <a:off x="5764173" y="2881765"/>
            <a:ext cx="592580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〮 시퀀스 생성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사진이 주어지면 이를 설명하는 캡션을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	       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생성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〮 트리 예측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문장이 주어지면 분해된 구문 트리를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	      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예측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〮 물체 감지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사진이 주어지면 특정 물체 주위에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                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경계 상자를 그림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〮 이미지 분할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사진이 주어졌을 때 픽셀 단위로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                   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특정 물체에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마스킹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10" name="Picture 2" descr="TTA정보통신용어사전">
            <a:extLst>
              <a:ext uri="{FF2B5EF4-FFF2-40B4-BE49-F238E27FC236}">
                <a16:creationId xmlns:a16="http://schemas.microsoft.com/office/drawing/2014/main" id="{EA4BA268-B565-4D61-AB61-BD88C35D3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56" y="2009205"/>
            <a:ext cx="4715435" cy="471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472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비지도 학습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4-1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7104E1-BB9F-4FA2-BAB0-8DB8BFAE994C}"/>
              </a:ext>
            </a:extLst>
          </p:cNvPr>
          <p:cNvSpPr txBox="1"/>
          <p:nvPr/>
        </p:nvSpPr>
        <p:spPr>
          <a:xfrm>
            <a:off x="399062" y="1146613"/>
            <a:ext cx="11488138" cy="1138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비지도 학습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(Unsupervised learning)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: 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정답을 따로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알려주지 않고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라벨이 없이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) 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비슷한 데이터들을 군집화 하는 것</a:t>
            </a:r>
            <a:endParaRPr kumimoji="0" lang="en-US" altLang="ko-KR" sz="240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20C7DA-B0A0-4EBD-AAA1-96A970F30A76}"/>
              </a:ext>
            </a:extLst>
          </p:cNvPr>
          <p:cNvSpPr txBox="1"/>
          <p:nvPr/>
        </p:nvSpPr>
        <p:spPr>
          <a:xfrm>
            <a:off x="5871212" y="2569399"/>
            <a:ext cx="6100482" cy="1530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어떤 구조를 가정하고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데이터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X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를 그 구조에 맞춰 설명하는 방법 직접 관찰되지 않았지만 데이터에 영향을 미치는 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잠재 변수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(latent variable) Z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를 가정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비지도학습은 잠재변수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Z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로 관찰변수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X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를 예측하는 것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662BB1-69EC-4118-8591-CDEF2673FFE9}"/>
              </a:ext>
            </a:extLst>
          </p:cNvPr>
          <p:cNvSpPr txBox="1"/>
          <p:nvPr/>
        </p:nvSpPr>
        <p:spPr>
          <a:xfrm>
            <a:off x="5871212" y="4384345"/>
            <a:ext cx="610048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군집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(Clustering) 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데이터를 비슷한 것들끼리 일정한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                        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무리 또는 군집으로 나누는 것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2)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차원 축소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적은 개수의 연속 변수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차원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Z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로 데이터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 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(dimensionally reduction)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X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를 나타내는 것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7170" name="Picture 2" descr="AI] GAN이란?">
            <a:extLst>
              <a:ext uri="{FF2B5EF4-FFF2-40B4-BE49-F238E27FC236}">
                <a16:creationId xmlns:a16="http://schemas.microsoft.com/office/drawing/2014/main" id="{A0DC2638-D7F5-47DA-B715-6627932FC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62" y="3120313"/>
            <a:ext cx="5260203" cy="214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249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강화 학습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4-1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7104E1-BB9F-4FA2-BAB0-8DB8BFAE994C}"/>
              </a:ext>
            </a:extLst>
          </p:cNvPr>
          <p:cNvSpPr txBox="1"/>
          <p:nvPr/>
        </p:nvSpPr>
        <p:spPr>
          <a:xfrm>
            <a:off x="351931" y="1361445"/>
            <a:ext cx="11488138" cy="87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강화 학습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(Reinforcement learning)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: 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상과 벌이라는 보상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(reward)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을 주며 상을 최대화하고 벌을 최소화 하도록 강화 학습하는 방식</a:t>
            </a:r>
            <a:endParaRPr kumimoji="0" lang="en-US" altLang="ko-KR" sz="200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20C7DA-B0A0-4EBD-AAA1-96A970F30A76}"/>
              </a:ext>
            </a:extLst>
          </p:cNvPr>
          <p:cNvSpPr txBox="1"/>
          <p:nvPr/>
        </p:nvSpPr>
        <p:spPr>
          <a:xfrm>
            <a:off x="5786718" y="2942263"/>
            <a:ext cx="6100482" cy="2781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게임을 예로 게임의 규칙을 따로 입력하지 않고 자신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(Agent)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이 게임 환경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(environment)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에서 현재 상태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(state)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에서 높은 점수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(reward)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를 얻는 방법을 찾아가며 행동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(action)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하는 학습 방법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특정 학습 횟수를 초과하면 높은 점수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(reward)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를 획득할 수 있는 전략이 형성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9218" name="Picture 2" descr="강화학습 Reinforcement Learning - 생활코딩">
            <a:extLst>
              <a:ext uri="{FF2B5EF4-FFF2-40B4-BE49-F238E27FC236}">
                <a16:creationId xmlns:a16="http://schemas.microsoft.com/office/drawing/2014/main" id="{84651983-0326-4683-91CC-5FC35D786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80" y="2832847"/>
            <a:ext cx="5333868" cy="300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372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0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자기 지도 학습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4-1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7104E1-BB9F-4FA2-BAB0-8DB8BFAE994C}"/>
              </a:ext>
            </a:extLst>
          </p:cNvPr>
          <p:cNvSpPr txBox="1"/>
          <p:nvPr/>
        </p:nvSpPr>
        <p:spPr>
          <a:xfrm>
            <a:off x="404520" y="1194265"/>
            <a:ext cx="11488138" cy="1138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자기 학습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(self-supervised learning)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: 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사람의 입력없이 반 자동 방식으로 레이블을 얻는 지도학습</a:t>
            </a:r>
            <a:endParaRPr kumimoji="0" lang="ko-KR" altLang="en-US" sz="240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20C7DA-B0A0-4EBD-AAA1-96A970F30A76}"/>
              </a:ext>
            </a:extLst>
          </p:cNvPr>
          <p:cNvSpPr txBox="1"/>
          <p:nvPr/>
        </p:nvSpPr>
        <p:spPr>
          <a:xfrm>
            <a:off x="6148589" y="2787087"/>
            <a:ext cx="5837223" cy="2539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지도 학습 및 비지도 학습과 다른 점</a:t>
            </a: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지도 학습 작업에는 사전 정의 된</a:t>
            </a:r>
            <a:r>
              <a:rPr lang="en-US" altLang="ko-KR" dirty="0">
                <a:solidFill>
                  <a:srgbClr val="005289">
                    <a:lumMod val="5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일반적으로 사람이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제공 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)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레이블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비지도 학습에는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supervision,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레이블 또는 올바른 출력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없이 데이터 샘플만 존재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10242" name="Picture 2" descr="머신러닝 - 비지도학습 - 자기지도학습(Self-supervised Learning)">
            <a:extLst>
              <a:ext uri="{FF2B5EF4-FFF2-40B4-BE49-F238E27FC236}">
                <a16:creationId xmlns:a16="http://schemas.microsoft.com/office/drawing/2014/main" id="{1C617EE9-978B-4483-9951-93DCCDE12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20" y="2387279"/>
            <a:ext cx="5266484" cy="375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113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333845" y="3248213"/>
            <a:ext cx="3608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머신러닝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모델 평가</a:t>
            </a:r>
            <a:endParaRPr kumimoji="0" lang="en-US" altLang="ko-KR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70DC404-1549-442F-A806-836720956054}"/>
              </a:ext>
            </a:extLst>
          </p:cNvPr>
          <p:cNvSpPr txBox="1"/>
          <p:nvPr/>
        </p:nvSpPr>
        <p:spPr>
          <a:xfrm>
            <a:off x="969916" y="2955825"/>
            <a:ext cx="947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4-2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27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모델 평가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4-2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810CA6-A713-4155-9192-FA79527A7112}"/>
              </a:ext>
            </a:extLst>
          </p:cNvPr>
          <p:cNvSpPr/>
          <p:nvPr/>
        </p:nvSpPr>
        <p:spPr>
          <a:xfrm>
            <a:off x="2383415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C3C7BC-6C03-443B-B698-5E7176BEDFE9}"/>
              </a:ext>
            </a:extLst>
          </p:cNvPr>
          <p:cNvSpPr/>
          <p:nvPr/>
        </p:nvSpPr>
        <p:spPr>
          <a:xfrm>
            <a:off x="2383415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5141973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715D77-986C-4578-B4C3-1995406A87FD}"/>
              </a:ext>
            </a:extLst>
          </p:cNvPr>
          <p:cNvSpPr/>
          <p:nvPr/>
        </p:nvSpPr>
        <p:spPr>
          <a:xfrm>
            <a:off x="7900531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36988E-2D8A-4342-8243-09A547E7D6EC}"/>
              </a:ext>
            </a:extLst>
          </p:cNvPr>
          <p:cNvSpPr txBox="1"/>
          <p:nvPr/>
        </p:nvSpPr>
        <p:spPr>
          <a:xfrm>
            <a:off x="4588493" y="387817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&gt;&gt;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1B8E57-B6C0-426B-9C94-D341492FF2A8}"/>
              </a:ext>
            </a:extLst>
          </p:cNvPr>
          <p:cNvSpPr txBox="1"/>
          <p:nvPr/>
        </p:nvSpPr>
        <p:spPr>
          <a:xfrm>
            <a:off x="7362697" y="387817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&gt;&gt;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91FFF-2406-4D88-A105-687CD64C8FC8}"/>
              </a:ext>
            </a:extLst>
          </p:cNvPr>
          <p:cNvSpPr txBox="1"/>
          <p:nvPr/>
        </p:nvSpPr>
        <p:spPr>
          <a:xfrm>
            <a:off x="3065423" y="2305945"/>
            <a:ext cx="646332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훈련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66E16B7-8F4A-40EC-8A94-87732325C658}"/>
              </a:ext>
            </a:extLst>
          </p:cNvPr>
          <p:cNvSpPr/>
          <p:nvPr/>
        </p:nvSpPr>
        <p:spPr>
          <a:xfrm>
            <a:off x="5141972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CBDC6E-AA71-4F89-8218-BCFA028919D9}"/>
              </a:ext>
            </a:extLst>
          </p:cNvPr>
          <p:cNvSpPr txBox="1"/>
          <p:nvPr/>
        </p:nvSpPr>
        <p:spPr>
          <a:xfrm>
            <a:off x="5847224" y="2305945"/>
            <a:ext cx="646332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검증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F692817-7443-4E95-9B0C-FFD278BFB24F}"/>
              </a:ext>
            </a:extLst>
          </p:cNvPr>
          <p:cNvSpPr/>
          <p:nvPr/>
        </p:nvSpPr>
        <p:spPr>
          <a:xfrm>
            <a:off x="7900529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AEDC52-367C-4DE7-8843-065F66A06654}"/>
              </a:ext>
            </a:extLst>
          </p:cNvPr>
          <p:cNvSpPr txBox="1"/>
          <p:nvPr/>
        </p:nvSpPr>
        <p:spPr>
          <a:xfrm>
            <a:off x="8491167" y="2305945"/>
            <a:ext cx="877163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테스트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590AC4-2998-482E-AB5A-9B18F7E09B2C}"/>
              </a:ext>
            </a:extLst>
          </p:cNvPr>
          <p:cNvSpPr txBox="1"/>
          <p:nvPr/>
        </p:nvSpPr>
        <p:spPr>
          <a:xfrm>
            <a:off x="2553140" y="3777277"/>
            <a:ext cx="1682895" cy="802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훈련 세트에서 모델을 훈련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9094AF-D568-4C9C-A689-126322E4A26D}"/>
              </a:ext>
            </a:extLst>
          </p:cNvPr>
          <p:cNvSpPr txBox="1"/>
          <p:nvPr/>
        </p:nvSpPr>
        <p:spPr>
          <a:xfrm>
            <a:off x="5254552" y="3770778"/>
            <a:ext cx="1682895" cy="802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검증 세트에서 모델을 평가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1308A5-35A1-412A-A7B4-4D65265489BE}"/>
              </a:ext>
            </a:extLst>
          </p:cNvPr>
          <p:cNvSpPr txBox="1"/>
          <p:nvPr/>
        </p:nvSpPr>
        <p:spPr>
          <a:xfrm>
            <a:off x="8079806" y="3777277"/>
            <a:ext cx="1682895" cy="1172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테스트 세트에서 한 번 모델을 테스트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240080" y="1264634"/>
            <a:ext cx="11051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모델 평가의 핵심은 가용한 데이터를 항상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훈련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검증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테스트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 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3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개로 나누는 것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0763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012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검증 데이터의 필요성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4-2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7104E1-BB9F-4FA2-BAB0-8DB8BFAE994C}"/>
              </a:ext>
            </a:extLst>
          </p:cNvPr>
          <p:cNvSpPr txBox="1"/>
          <p:nvPr/>
        </p:nvSpPr>
        <p:spPr>
          <a:xfrm>
            <a:off x="3480613" y="1627112"/>
            <a:ext cx="56969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검증 세트는 반드시 필요하다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20C7DA-B0A0-4EBD-AAA1-96A970F30A76}"/>
              </a:ext>
            </a:extLst>
          </p:cNvPr>
          <p:cNvSpPr txBox="1"/>
          <p:nvPr/>
        </p:nvSpPr>
        <p:spPr>
          <a:xfrm>
            <a:off x="2429435" y="2617694"/>
            <a:ext cx="7333129" cy="3785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모델 개발 시 층 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층의 유닛 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하이퍼파라미터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(hyperparameter))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를 선택해 튜닝하는 것이 진행 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검증 세트에서는 모델의 성능을 평가하여 이런 튜닝을 수행한다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물론 검증 세트도 어떤 파라미터 공간에서 좋은 설정을 찾는 학습이기에 훈련 세트와 상관없는 검증 세트이지만 모델이 검증 세트에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오버피팅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될 수 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20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046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3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가지 평가 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4-2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7104E1-BB9F-4FA2-BAB0-8DB8BFAE994C}"/>
              </a:ext>
            </a:extLst>
          </p:cNvPr>
          <p:cNvSpPr txBox="1"/>
          <p:nvPr/>
        </p:nvSpPr>
        <p:spPr>
          <a:xfrm>
            <a:off x="1577785" y="1770546"/>
            <a:ext cx="90364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데이터가 적을 때 사용하는 세 가지 평가 방법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20C7DA-B0A0-4EBD-AAA1-96A970F30A76}"/>
              </a:ext>
            </a:extLst>
          </p:cNvPr>
          <p:cNvSpPr txBox="1"/>
          <p:nvPr/>
        </p:nvSpPr>
        <p:spPr>
          <a:xfrm>
            <a:off x="2429431" y="2851685"/>
            <a:ext cx="7333129" cy="2539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1.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단순 홀드아웃 검증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2. K-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겹 교차 검증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3.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셔플링을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사용한 반복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K-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겹 교차 검증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2140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046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3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가지 평가 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4-2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40A4140-46C4-4B11-8F9B-A427C857D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514499"/>
              </p:ext>
            </p:extLst>
          </p:nvPr>
        </p:nvGraphicFramePr>
        <p:xfrm>
          <a:off x="1066800" y="1864659"/>
          <a:ext cx="9986684" cy="3312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96671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496671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2496671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  <a:gridCol w="2496671">
                  <a:extLst>
                    <a:ext uri="{9D8B030D-6E8A-4147-A177-3AD203B41FA5}">
                      <a16:colId xmlns:a16="http://schemas.microsoft.com/office/drawing/2014/main" val="119677300"/>
                    </a:ext>
                  </a:extLst>
                </a:gridCol>
              </a:tblGrid>
              <a:tr h="95922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단순 홀드아웃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K-</a:t>
                      </a: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겹 교차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err="1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셔플링을</a:t>
                      </a: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사용한</a:t>
                      </a:r>
                      <a:endParaRPr lang="en-US" altLang="ko-KR" sz="2000" dirty="0">
                        <a:solidFill>
                          <a:schemeClr val="bg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K-</a:t>
                      </a: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겹 교차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2353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spc="-150" dirty="0">
                          <a:solidFill>
                            <a:srgbClr val="40474D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정의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데이터의 일정양을 테스트 세트로 떼어서 사용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데이터를 동일한 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K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 분할로 나눠서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K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개의 분할로 나누기 전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데이터를 무작위로 섞어서 사용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108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046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3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가지 평가 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4-2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20C7DA-B0A0-4EBD-AAA1-96A970F30A76}"/>
              </a:ext>
            </a:extLst>
          </p:cNvPr>
          <p:cNvSpPr txBox="1"/>
          <p:nvPr/>
        </p:nvSpPr>
        <p:spPr>
          <a:xfrm>
            <a:off x="875104" y="2029011"/>
            <a:ext cx="10572825" cy="3693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〮대표성 있는 데이터 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훈련 세트와 테스트 세트가 주어진 데이터에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대한 대표성이 있어야 한다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〮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시간의 방향 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과거로부터 미래를 예측할 때는 훈련 세트는 테스트 세트보다 과거 데이터여야 한다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〮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데이터 중복 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데이터 포인터의 중복은 훈련 세트와 테스트 세트의 중첩으로 이어질 수 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861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630551" y="165714"/>
            <a:ext cx="3807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</a:t>
            </a:r>
            <a:r>
              <a:rPr lang="en-US" altLang="ko-KR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층의 네트워크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3.1.2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044711-5B34-4E59-A179-49E6489DB563}"/>
              </a:ext>
            </a:extLst>
          </p:cNvPr>
          <p:cNvSpPr txBox="1"/>
          <p:nvPr/>
        </p:nvSpPr>
        <p:spPr>
          <a:xfrm>
            <a:off x="282612" y="1242674"/>
            <a:ext cx="11976000" cy="4739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15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층으로 만든 </a:t>
            </a:r>
            <a:r>
              <a:rPr lang="ko-KR" altLang="en-US" sz="2000" b="1" spc="-150" dirty="0" err="1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비순환</a:t>
            </a:r>
            <a:r>
              <a:rPr lang="ko-KR" altLang="en-US" sz="2000" b="1" spc="-15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유향 그래프 </a:t>
            </a:r>
            <a:r>
              <a:rPr lang="en-US" altLang="ko-KR" sz="2000" b="1" spc="-15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2000" b="1" spc="-15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하나의 입력을 하나의 출력으로 매핑하는 층을 순서대로 쌓는 것이 일반적</a:t>
            </a:r>
            <a:endParaRPr lang="en-US" altLang="ko-KR" sz="2000" b="1" spc="-150" dirty="0">
              <a:solidFill>
                <a:srgbClr val="39393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b="1" spc="-150" dirty="0">
              <a:solidFill>
                <a:srgbClr val="39393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spc="-150" dirty="0" err="1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비순환</a:t>
            </a:r>
            <a:r>
              <a:rPr lang="ko-KR" altLang="en-US" sz="2400" b="1" spc="-15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유향</a:t>
            </a:r>
            <a:r>
              <a:rPr lang="en-US" altLang="ko-KR" sz="2400" b="1" spc="-15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400" b="1" spc="-15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그래프 </a:t>
            </a:r>
            <a:r>
              <a:rPr lang="en-US" altLang="ko-KR" sz="2400" b="1" spc="-15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000" spc="-15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그래프의 </a:t>
            </a:r>
            <a:r>
              <a:rPr lang="ko-KR" altLang="en-US" sz="2000" spc="-150" dirty="0" err="1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에지에</a:t>
            </a:r>
            <a:r>
              <a:rPr lang="ko-KR" altLang="en-US" sz="2000" spc="-15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방향이 있고 한 노드에서 다시 자기 자신으로 돌아올 경로가 없는 그래프</a:t>
            </a:r>
            <a:endParaRPr lang="en-US" altLang="ko-KR" sz="2000" spc="-150" dirty="0">
              <a:solidFill>
                <a:srgbClr val="39393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spc="-150" dirty="0">
              <a:solidFill>
                <a:srgbClr val="39393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spc="-15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네트워크 구조 </a:t>
            </a:r>
            <a:r>
              <a:rPr lang="en-US" altLang="ko-KR" sz="2400" b="1" spc="-15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2400" b="1" spc="-15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가설 공간을 정의</a:t>
            </a:r>
            <a:endParaRPr lang="en-US" altLang="ko-KR" sz="2400" b="1" spc="-150" dirty="0">
              <a:solidFill>
                <a:srgbClr val="39393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spc="-15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-&gt; </a:t>
            </a:r>
            <a:r>
              <a:rPr lang="ko-KR" altLang="en-US" sz="2000" spc="-15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가설 공간을 입력데이터에서 출력데이터로 매핑하는 일련의 특정 </a:t>
            </a:r>
            <a:r>
              <a:rPr lang="ko-KR" altLang="en-US" sz="2000" spc="-150" dirty="0" err="1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텐서</a:t>
            </a:r>
            <a:r>
              <a:rPr lang="ko-KR" altLang="en-US" sz="2000" spc="-15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연산으로 제한</a:t>
            </a:r>
            <a:endParaRPr lang="en-US" altLang="ko-KR" sz="2000" spc="-150" dirty="0">
              <a:solidFill>
                <a:srgbClr val="39393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spc="-150" dirty="0">
              <a:solidFill>
                <a:srgbClr val="39393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spc="-150" dirty="0">
                <a:solidFill>
                  <a:srgbClr val="393939"/>
                </a:solidFill>
                <a:highlight>
                  <a:srgbClr val="FFEA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가중치 </a:t>
            </a:r>
            <a:r>
              <a:rPr lang="ko-KR" altLang="en-US" sz="2400" b="1" spc="-150" dirty="0" err="1">
                <a:solidFill>
                  <a:srgbClr val="393939"/>
                </a:solidFill>
                <a:highlight>
                  <a:srgbClr val="FFEA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텐서의</a:t>
            </a:r>
            <a:r>
              <a:rPr lang="ko-KR" altLang="en-US" sz="2400" b="1" spc="-150" dirty="0">
                <a:solidFill>
                  <a:srgbClr val="393939"/>
                </a:solidFill>
                <a:highlight>
                  <a:srgbClr val="FFEA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좋은 값을 찾아야 함</a:t>
            </a:r>
            <a:endParaRPr lang="ko-KR" altLang="en-US" sz="2400" b="1" spc="-150" dirty="0">
              <a:solidFill>
                <a:srgbClr val="FF0000"/>
              </a:solidFill>
              <a:highlight>
                <a:srgbClr val="FFEA00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3CE9091-F835-49E4-9190-368A4179D5C5}"/>
              </a:ext>
            </a:extLst>
          </p:cNvPr>
          <p:cNvSpPr/>
          <p:nvPr/>
        </p:nvSpPr>
        <p:spPr>
          <a:xfrm>
            <a:off x="174612" y="1208302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619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587920" y="3080763"/>
            <a:ext cx="31005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데이터 전처리</a:t>
            </a:r>
            <a:r>
              <a:rPr kumimoji="0" lang="en-US" altLang="ko-KR" sz="28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  </a:t>
            </a: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특성 공학</a:t>
            </a:r>
            <a:r>
              <a:rPr kumimoji="0" lang="en-US" altLang="ko-KR" sz="28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특성 학습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2846599"/>
            <a:ext cx="8867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whit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part.4-3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9434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70D9A74-20C5-4797-A71C-3BADA5484665}"/>
              </a:ext>
            </a:extLst>
          </p:cNvPr>
          <p:cNvGrpSpPr/>
          <p:nvPr/>
        </p:nvGrpSpPr>
        <p:grpSpPr>
          <a:xfrm>
            <a:off x="1587235" y="2453551"/>
            <a:ext cx="9223739" cy="1923130"/>
            <a:chOff x="1638035" y="2620199"/>
            <a:chExt cx="9223739" cy="192313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328F93B-05A5-444E-AF24-4A2A30E38A22}"/>
                </a:ext>
              </a:extLst>
            </p:cNvPr>
            <p:cNvSpPr txBox="1"/>
            <p:nvPr/>
          </p:nvSpPr>
          <p:spPr>
            <a:xfrm>
              <a:off x="1638035" y="2620199"/>
              <a:ext cx="25365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rPr>
                <a:t> 「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0455BA2-BC83-497B-BB13-4D47B1322F37}"/>
                </a:ext>
              </a:extLst>
            </p:cNvPr>
            <p:cNvSpPr txBox="1"/>
            <p:nvPr/>
          </p:nvSpPr>
          <p:spPr>
            <a:xfrm>
              <a:off x="9563021" y="2973669"/>
              <a:ext cx="129875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rPr>
                <a:t>」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21AEC5A-5830-454D-8939-8073E476BB27}"/>
              </a:ext>
            </a:extLst>
          </p:cNvPr>
          <p:cNvSpPr txBox="1"/>
          <p:nvPr/>
        </p:nvSpPr>
        <p:spPr>
          <a:xfrm>
            <a:off x="2822454" y="2960911"/>
            <a:ext cx="6537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신경망을 위한 데이터 전처리</a:t>
            </a:r>
          </a:p>
        </p:txBody>
      </p:sp>
    </p:spTree>
    <p:extLst>
      <p:ext uri="{BB962C8B-B14F-4D97-AF65-F5344CB8AC3E}">
        <p14:creationId xmlns:p14="http://schemas.microsoft.com/office/powerpoint/2010/main" val="3077832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849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벡터화 </a:t>
            </a:r>
            <a:r>
              <a:rPr kumimoji="0" lang="en-US" altLang="ko-KR" sz="36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Vectorization)</a:t>
            </a:r>
            <a:endParaRPr kumimoji="0" lang="ko-KR" altLang="en-US" sz="3600" b="1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4-3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7104E1-BB9F-4FA2-BAB0-8DB8BFAE994C}"/>
              </a:ext>
            </a:extLst>
          </p:cNvPr>
          <p:cNvSpPr txBox="1"/>
          <p:nvPr/>
        </p:nvSpPr>
        <p:spPr>
          <a:xfrm>
            <a:off x="438855" y="1404000"/>
            <a:ext cx="11488138" cy="1138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데이터 </a:t>
            </a: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백터화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(data vectorization)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: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신경망에서 모든 입력과 타깃은 부동 소수 데이터로 이루어진 </a:t>
            </a:r>
            <a:r>
              <a:rPr kumimoji="0" lang="ko-KR" altLang="en-US" sz="2000" i="0" u="none" strike="noStrike" kern="1200" cap="none" spc="0" normalizeH="0" baseline="0" noProof="0" dirty="0" err="1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텐서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특정 경우 정수 </a:t>
            </a:r>
            <a:r>
              <a:rPr kumimoji="0" lang="ko-KR" altLang="en-US" sz="2000" i="0" u="none" strike="noStrike" kern="1200" cap="none" spc="0" normalizeH="0" baseline="0" noProof="0" dirty="0" err="1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텐서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)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여야 한다</a:t>
            </a:r>
            <a:endParaRPr kumimoji="0" lang="en-US" altLang="ko-KR" sz="200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20C7DA-B0A0-4EBD-AAA1-96A970F30A76}"/>
              </a:ext>
            </a:extLst>
          </p:cNvPr>
          <p:cNvSpPr txBox="1"/>
          <p:nvPr/>
        </p:nvSpPr>
        <p:spPr>
          <a:xfrm>
            <a:off x="688209" y="3830515"/>
            <a:ext cx="62075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기계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신경망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)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가 이해할 수 있도록 수치화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</a:p>
        </p:txBody>
      </p:sp>
      <p:pic>
        <p:nvPicPr>
          <p:cNvPr id="2050" name="Picture 2" descr="데이터 벡터화">
            <a:extLst>
              <a:ext uri="{FF2B5EF4-FFF2-40B4-BE49-F238E27FC236}">
                <a16:creationId xmlns:a16="http://schemas.microsoft.com/office/drawing/2014/main" id="{66D64481-4CB6-4130-93FA-A120E9EAA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413" y="2849668"/>
            <a:ext cx="4950580" cy="242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75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440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정규화 </a:t>
            </a:r>
            <a:r>
              <a:rPr kumimoji="0" lang="en-US" altLang="ko-KR" sz="36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(Normalization)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4-3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7104E1-BB9F-4FA2-BAB0-8DB8BFAE994C}"/>
              </a:ext>
            </a:extLst>
          </p:cNvPr>
          <p:cNvSpPr txBox="1"/>
          <p:nvPr/>
        </p:nvSpPr>
        <p:spPr>
          <a:xfrm>
            <a:off x="399062" y="1226242"/>
            <a:ext cx="11488138" cy="1138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값정규화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(Data Normalization)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: 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데이터의 범위를 사용자가 원하는 범위로 제한하는 것</a:t>
            </a:r>
            <a:endParaRPr kumimoji="0" lang="en-US" altLang="ko-KR" sz="240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20C7DA-B0A0-4EBD-AAA1-96A970F30A76}"/>
              </a:ext>
            </a:extLst>
          </p:cNvPr>
          <p:cNvSpPr txBox="1"/>
          <p:nvPr/>
        </p:nvSpPr>
        <p:spPr>
          <a:xfrm>
            <a:off x="408588" y="3133164"/>
            <a:ext cx="6207521" cy="2041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모든 데이터가 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같은 정도의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스케일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중요도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)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로 반영되도록 해주는 것이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정규화의 목표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즉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데이터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들을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균일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하게 만드는 모든 방법</a:t>
            </a:r>
            <a:endParaRPr kumimoji="0" lang="en-US" altLang="ko-KR" sz="200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데이터가 작고 균일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-&gt;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학습이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쉬워짐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3074" name="Picture 2" descr="고객센터 customer center. 월~금 : 09:00~17:00, 상담 입금계좌안내. 우리은행, 예금주(에스에스에이씨스탯),  계좌번호 요청하신후 문자메세지를 보내 주시면 좀더 빨리 처리됩니다. (010-3920-3596) home 고객센터 &amp;gt; BLOG  공지사항. 우리회사의 새로운 정보와 ...">
            <a:extLst>
              <a:ext uri="{FF2B5EF4-FFF2-40B4-BE49-F238E27FC236}">
                <a16:creationId xmlns:a16="http://schemas.microsoft.com/office/drawing/2014/main" id="{1717EC37-0540-4740-B8A6-E902817E5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109" y="2362359"/>
            <a:ext cx="4904098" cy="326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148D15-FA02-475D-A5E0-EC44B632097F}"/>
              </a:ext>
            </a:extLst>
          </p:cNvPr>
          <p:cNvSpPr txBox="1"/>
          <p:nvPr/>
        </p:nvSpPr>
        <p:spPr>
          <a:xfrm>
            <a:off x="7662410" y="5887583"/>
            <a:ext cx="31669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&lt;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평균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0,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표준편차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1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인 그래프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&gt;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7845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누락된 값 다루기</a:t>
            </a:r>
            <a:endParaRPr kumimoji="0" lang="en-US" altLang="ko-KR" sz="3600" b="1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4-3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20C7DA-B0A0-4EBD-AAA1-96A970F30A76}"/>
              </a:ext>
            </a:extLst>
          </p:cNvPr>
          <p:cNvSpPr txBox="1"/>
          <p:nvPr/>
        </p:nvSpPr>
        <p:spPr>
          <a:xfrm>
            <a:off x="875104" y="2239381"/>
            <a:ext cx="620752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의미 있는 값이 아니라면 누락된 값을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으로 입력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-&gt;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0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이 의미 없다는 것을 학습하면 이 값을 무시</a:t>
            </a:r>
            <a:endParaRPr kumimoji="0" lang="en-US" altLang="ko-KR" sz="200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6613CE-C96F-462A-B9DB-F1BF161CB836}"/>
              </a:ext>
            </a:extLst>
          </p:cNvPr>
          <p:cNvSpPr txBox="1"/>
          <p:nvPr/>
        </p:nvSpPr>
        <p:spPr>
          <a:xfrm>
            <a:off x="875104" y="4265066"/>
            <a:ext cx="943294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훈련 샘플에 누락된 값이 없다면 네트워크는 누락된 값을 무시하는 법을 모름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-&gt;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훈련 샘플을 다양화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누락된 값을 임의적으로 넣음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한다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</a:t>
            </a:r>
            <a:endParaRPr kumimoji="0" lang="en-US" altLang="ko-KR" sz="200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0193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특성 공학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4-3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7104E1-BB9F-4FA2-BAB0-8DB8BFAE994C}"/>
              </a:ext>
            </a:extLst>
          </p:cNvPr>
          <p:cNvSpPr txBox="1"/>
          <p:nvPr/>
        </p:nvSpPr>
        <p:spPr>
          <a:xfrm>
            <a:off x="616508" y="1389249"/>
            <a:ext cx="11488138" cy="1138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특성 공학 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: 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알고리즘이 더 잘 수행되도록 만들어 주는 것</a:t>
            </a:r>
            <a:endParaRPr kumimoji="0" lang="ko-KR" altLang="en-US" sz="240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20C7DA-B0A0-4EBD-AAA1-96A970F30A76}"/>
              </a:ext>
            </a:extLst>
          </p:cNvPr>
          <p:cNvSpPr txBox="1"/>
          <p:nvPr/>
        </p:nvSpPr>
        <p:spPr>
          <a:xfrm>
            <a:off x="5714121" y="3345542"/>
            <a:ext cx="610048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특징을 간단한 방식으로 표현하여 문제를 쉽게 만드는 것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!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〮 좋은 특성은 적은 자원을 사용하여 문제를 풀 수 있음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〮 좋은 특성은 더 적은 데이터로 문제를 풀 수 있음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4098" name="Picture 2" descr="케라스와 딥러닝(8). 데이터 전처리, 특성공학 및 과대적합과 과소적합 pt.1 : 네이버 블로그">
            <a:extLst>
              <a:ext uri="{FF2B5EF4-FFF2-40B4-BE49-F238E27FC236}">
                <a16:creationId xmlns:a16="http://schemas.microsoft.com/office/drawing/2014/main" id="{67BA4390-1F2C-486E-AE36-8DAA9DDC3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08" y="3002915"/>
            <a:ext cx="4532605" cy="220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2CE1E2-D789-425B-84BA-0A03AE9E0A22}"/>
              </a:ext>
            </a:extLst>
          </p:cNvPr>
          <p:cNvSpPr txBox="1"/>
          <p:nvPr/>
        </p:nvSpPr>
        <p:spPr>
          <a:xfrm>
            <a:off x="961007" y="5529098"/>
            <a:ext cx="41235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&lt;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시계의 시간을 읽기 위한 특성 공학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81404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3933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A Table of Contents.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799840"/>
            <a:ext cx="4214936" cy="707886"/>
            <a:chOff x="294640" y="3596640"/>
            <a:chExt cx="4214936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10166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1E3252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4.4</a:t>
              </a:r>
              <a:endPara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E3252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1311265" y="3699483"/>
              <a:ext cx="31983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-150" normalizeH="0" baseline="0" noProof="0" dirty="0" err="1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rPr>
                <a:t>과대적합과</a:t>
              </a:r>
              <a:r>
                <a:rPr kumimoji="0" lang="ko-KR" altLang="en-US" sz="2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rPr>
                <a:t> </a:t>
              </a:r>
              <a:r>
                <a:rPr kumimoji="0" lang="ko-KR" altLang="en-US" sz="2800" b="0" i="0" u="none" strike="noStrike" kern="1200" cap="none" spc="-150" normalizeH="0" baseline="0" noProof="0" dirty="0" err="1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rPr>
                <a:t>과소적합</a:t>
              </a:r>
              <a:endPara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DCCBC76-D422-7742-BE84-BB984F092E86}"/>
              </a:ext>
            </a:extLst>
          </p:cNvPr>
          <p:cNvGrpSpPr/>
          <p:nvPr/>
        </p:nvGrpSpPr>
        <p:grpSpPr>
          <a:xfrm>
            <a:off x="619016" y="4878566"/>
            <a:ext cx="5476984" cy="707886"/>
            <a:chOff x="294640" y="3596640"/>
            <a:chExt cx="5476984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358327-E36E-534A-AC27-DB3D9CBCFAF0}"/>
                </a:ext>
              </a:extLst>
            </p:cNvPr>
            <p:cNvSpPr txBox="1"/>
            <p:nvPr/>
          </p:nvSpPr>
          <p:spPr>
            <a:xfrm>
              <a:off x="294640" y="3596640"/>
              <a:ext cx="10166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1E3252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4.5</a:t>
              </a:r>
              <a:endPara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E3252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B18B5F-EF8A-0444-8E52-8558BC6905C3}"/>
                </a:ext>
              </a:extLst>
            </p:cNvPr>
            <p:cNvSpPr txBox="1"/>
            <p:nvPr/>
          </p:nvSpPr>
          <p:spPr>
            <a:xfrm>
              <a:off x="1342206" y="3688973"/>
              <a:ext cx="44294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rPr>
                <a:t>보편적인 머신 러닝 작업 흐름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3883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360183" y="3105834"/>
            <a:ext cx="3916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과대적합과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과소적합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4.4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183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630551" y="165714"/>
            <a:ext cx="3916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과대적합과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과소적합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4.4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631683" y="5189424"/>
            <a:ext cx="2887651" cy="812451"/>
            <a:chOff x="631683" y="5390664"/>
            <a:chExt cx="2887651" cy="8124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1244193" y="5390664"/>
              <a:ext cx="16626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영화 리뷰 예측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EA9CF4-4B02-4D79-9686-A8B683FEB8DB}"/>
              </a:ext>
            </a:extLst>
          </p:cNvPr>
          <p:cNvGrpSpPr/>
          <p:nvPr/>
        </p:nvGrpSpPr>
        <p:grpSpPr>
          <a:xfrm>
            <a:off x="4652174" y="5189424"/>
            <a:ext cx="2887651" cy="812451"/>
            <a:chOff x="631683" y="5390664"/>
            <a:chExt cx="2887651" cy="81245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EEFA88-3BDB-4986-A4E8-1D056235E726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94904B-FC61-4D90-BA0A-83761D16208E}"/>
                </a:ext>
              </a:extLst>
            </p:cNvPr>
            <p:cNvSpPr txBox="1"/>
            <p:nvPr/>
          </p:nvSpPr>
          <p:spPr>
            <a:xfrm>
              <a:off x="1244193" y="5390664"/>
              <a:ext cx="16626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뉴스 기사 분류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D953C9B-2611-4FE6-8766-B55AD80C0402}"/>
              </a:ext>
            </a:extLst>
          </p:cNvPr>
          <p:cNvGrpSpPr/>
          <p:nvPr/>
        </p:nvGrpSpPr>
        <p:grpSpPr>
          <a:xfrm>
            <a:off x="8672665" y="5189424"/>
            <a:ext cx="2887651" cy="812451"/>
            <a:chOff x="631683" y="5390664"/>
            <a:chExt cx="2887651" cy="81245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E4B137-9F3C-4A3B-863C-2DA04F463D9A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4D8DDC-AAEE-433E-AB6D-A55B54CF21F5}"/>
                </a:ext>
              </a:extLst>
            </p:cNvPr>
            <p:cNvSpPr txBox="1"/>
            <p:nvPr/>
          </p:nvSpPr>
          <p:spPr>
            <a:xfrm>
              <a:off x="1244193" y="5390664"/>
              <a:ext cx="16626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주택 가격 회귀</a:t>
              </a:r>
            </a:p>
          </p:txBody>
        </p:sp>
      </p:grpSp>
      <p:pic>
        <p:nvPicPr>
          <p:cNvPr id="31" name="그래픽 30" descr="전자 상거래">
            <a:extLst>
              <a:ext uri="{FF2B5EF4-FFF2-40B4-BE49-F238E27FC236}">
                <a16:creationId xmlns:a16="http://schemas.microsoft.com/office/drawing/2014/main" id="{AA618D75-45A7-41B9-867D-27DE5022B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2709" y="2358467"/>
            <a:ext cx="1974482" cy="1974482"/>
          </a:xfrm>
          <a:prstGeom prst="rect">
            <a:avLst/>
          </a:prstGeom>
        </p:spPr>
      </p:pic>
      <p:pic>
        <p:nvPicPr>
          <p:cNvPr id="33" name="그래픽 32" descr="자물쇠">
            <a:extLst>
              <a:ext uri="{FF2B5EF4-FFF2-40B4-BE49-F238E27FC236}">
                <a16:creationId xmlns:a16="http://schemas.microsoft.com/office/drawing/2014/main" id="{B1C923E4-48BC-49E6-99AA-A6344904F2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8759" y="2292801"/>
            <a:ext cx="1974482" cy="1974482"/>
          </a:xfrm>
          <a:prstGeom prst="rect">
            <a:avLst/>
          </a:prstGeom>
        </p:spPr>
      </p:pic>
      <p:pic>
        <p:nvPicPr>
          <p:cNvPr id="35" name="그래픽 34" descr="방패 선택 표시">
            <a:extLst>
              <a:ext uri="{FF2B5EF4-FFF2-40B4-BE49-F238E27FC236}">
                <a16:creationId xmlns:a16="http://schemas.microsoft.com/office/drawing/2014/main" id="{CFECA9C8-8387-4473-8ABF-9CC6339481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64809" y="2358467"/>
            <a:ext cx="1974482" cy="19744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7F904B7-C4D8-6142-8048-8459BD24741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4436" y="1625047"/>
            <a:ext cx="5068770" cy="35209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D5A27A7-8059-AF4D-81FD-6AF24546A261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666" y="1587760"/>
            <a:ext cx="5068770" cy="352096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303F131-4F93-554D-ABFE-8C5CBE4F208F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614" y="1585226"/>
            <a:ext cx="5068770" cy="352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29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630551" y="165714"/>
            <a:ext cx="3916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과대적합과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과소적합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4.4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AD9B61-41FF-AE4F-80C9-EE81758D77C3}"/>
              </a:ext>
            </a:extLst>
          </p:cNvPr>
          <p:cNvSpPr txBox="1"/>
          <p:nvPr/>
        </p:nvSpPr>
        <p:spPr>
          <a:xfrm>
            <a:off x="462459" y="1242674"/>
            <a:ext cx="47596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훈련과 검증의 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손실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과 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정확도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(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4 Regular" panose="020B0503030302020204" pitchFamily="34" charset="-127"/>
                <a:cs typeface="+mn-cs"/>
              </a:rPr>
              <a:t>뉴스 기사 분류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4 Regular" panose="020B0503030302020204" pitchFamily="34" charset="-127"/>
                <a:cs typeface="+mn-cs"/>
              </a:rPr>
              <a:t>)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364A14-5A0E-9C4A-BFDE-0BE27F18FE2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17" y="1987319"/>
            <a:ext cx="5153685" cy="341089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07E019-A47E-794F-AEA4-6F898FFAD6C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215" y="1987319"/>
            <a:ext cx="5195164" cy="3410893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F937CF-8915-564D-AE1E-C84506C8614D}"/>
              </a:ext>
            </a:extLst>
          </p:cNvPr>
          <p:cNvSpPr txBox="1"/>
          <p:nvPr/>
        </p:nvSpPr>
        <p:spPr>
          <a:xfrm>
            <a:off x="782014" y="5826641"/>
            <a:ext cx="5246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→ </a:t>
            </a: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9</a:t>
            </a:r>
            <a:r>
              <a: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번째 </a:t>
            </a:r>
            <a:r>
              <a:rPr kumimoji="1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에포크</a:t>
            </a:r>
            <a:r>
              <a: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이후에 </a:t>
            </a:r>
            <a:r>
              <a:rPr kumimoji="1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과대적합</a:t>
            </a:r>
            <a:r>
              <a: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시작</a:t>
            </a:r>
            <a:endParaRPr kumimoji="1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C87401E0-1E3E-B142-9C0A-C1E6BDA3656D}"/>
              </a:ext>
            </a:extLst>
          </p:cNvPr>
          <p:cNvCxnSpPr>
            <a:cxnSpLocks/>
          </p:cNvCxnSpPr>
          <p:nvPr/>
        </p:nvCxnSpPr>
        <p:spPr>
          <a:xfrm>
            <a:off x="3189767" y="2371060"/>
            <a:ext cx="0" cy="24773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68384D6C-0EF1-794D-B8B6-686F39D38467}"/>
              </a:ext>
            </a:extLst>
          </p:cNvPr>
          <p:cNvCxnSpPr>
            <a:cxnSpLocks/>
          </p:cNvCxnSpPr>
          <p:nvPr/>
        </p:nvCxnSpPr>
        <p:spPr>
          <a:xfrm>
            <a:off x="8814390" y="2371060"/>
            <a:ext cx="0" cy="24773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506E8B-D84B-004A-805F-F337AEF48F53}"/>
              </a:ext>
            </a:extLst>
          </p:cNvPr>
          <p:cNvSpPr/>
          <p:nvPr/>
        </p:nvSpPr>
        <p:spPr>
          <a:xfrm>
            <a:off x="174612" y="1208302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3942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630551" y="165714"/>
            <a:ext cx="9443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손실 함수와 </a:t>
            </a:r>
            <a:r>
              <a:rPr lang="ko-KR" altLang="en-US" sz="3600" spc="-300" dirty="0" err="1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옵티마이저</a:t>
            </a:r>
            <a:r>
              <a:rPr lang="ko-KR" altLang="en-US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학습 과정을 조절하는 열쇠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3.1.3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9EF6A4A-20DC-48AD-8B1B-E11004D01777}"/>
              </a:ext>
            </a:extLst>
          </p:cNvPr>
          <p:cNvGrpSpPr/>
          <p:nvPr/>
        </p:nvGrpSpPr>
        <p:grpSpPr>
          <a:xfrm>
            <a:off x="2148840" y="2145214"/>
            <a:ext cx="7894320" cy="3878211"/>
            <a:chOff x="2346960" y="1793987"/>
            <a:chExt cx="8138403" cy="3976901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A9687B2-DC90-45BE-9640-24E8298DDE94}"/>
                </a:ext>
              </a:extLst>
            </p:cNvPr>
            <p:cNvGrpSpPr/>
            <p:nvPr/>
          </p:nvGrpSpPr>
          <p:grpSpPr>
            <a:xfrm>
              <a:off x="2346960" y="1793987"/>
              <a:ext cx="3749040" cy="3976900"/>
              <a:chOff x="2346960" y="1272887"/>
              <a:chExt cx="3108717" cy="3588673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0129EB16-CACA-4BC4-8C3B-685109469522}"/>
                  </a:ext>
                </a:extLst>
              </p:cNvPr>
              <p:cNvSpPr/>
              <p:nvPr/>
            </p:nvSpPr>
            <p:spPr>
              <a:xfrm>
                <a:off x="2346960" y="1272887"/>
                <a:ext cx="3108717" cy="358867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b="0" i="0" dirty="0">
                  <a:solidFill>
                    <a:srgbClr val="666666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algn="ctr"/>
                <a:endParaRPr lang="en-US" altLang="ko-KR" dirty="0">
                  <a:solidFill>
                    <a:srgbClr val="666666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algn="ctr"/>
                <a:endParaRPr lang="en-US" altLang="ko-KR" b="0" i="0" dirty="0">
                  <a:solidFill>
                    <a:srgbClr val="666666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algn="ctr"/>
                <a:endParaRPr lang="en-US" altLang="ko-KR" dirty="0">
                  <a:solidFill>
                    <a:srgbClr val="666666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algn="ctr"/>
                <a:r>
                  <a:rPr lang="ko-KR" altLang="en-US" b="0" i="0" dirty="0">
                    <a:solidFill>
                      <a:srgbClr val="666666"/>
                    </a:solidFill>
                    <a:effectLst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훈련하는 동안 최소화될 값</a:t>
                </a:r>
                <a:endParaRPr lang="en-US" altLang="ko-KR" b="0" i="0" dirty="0">
                  <a:solidFill>
                    <a:srgbClr val="666666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algn="ctr"/>
                <a:endParaRPr lang="en-US" altLang="ko-KR" dirty="0">
                  <a:solidFill>
                    <a:srgbClr val="666666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algn="ctr"/>
                <a:r>
                  <a:rPr lang="ko-KR" altLang="en-US" b="0" i="0" dirty="0">
                    <a:solidFill>
                      <a:srgbClr val="666666"/>
                    </a:solidFill>
                    <a:effectLst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주어진 문제에 대한 성공 지표</a:t>
                </a:r>
                <a:endPara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AAF0A85-0CCF-48C4-A8E3-FB797DBF442B}"/>
                  </a:ext>
                </a:extLst>
              </p:cNvPr>
              <p:cNvSpPr/>
              <p:nvPr/>
            </p:nvSpPr>
            <p:spPr>
              <a:xfrm>
                <a:off x="2346960" y="1288851"/>
                <a:ext cx="3108717" cy="111762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63DDC9-3780-4ADB-8FEC-A9890590FA18}"/>
                  </a:ext>
                </a:extLst>
              </p:cNvPr>
              <p:cNvSpPr txBox="1"/>
              <p:nvPr/>
            </p:nvSpPr>
            <p:spPr>
              <a:xfrm>
                <a:off x="2346960" y="1561779"/>
                <a:ext cx="3108717" cy="5980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1">
                        <a:lumMod val="9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손실 함수</a:t>
                </a:r>
                <a:r>
                  <a:rPr lang="en-US" altLang="ko-KR" dirty="0">
                    <a:solidFill>
                      <a:schemeClr val="bg1">
                        <a:lumMod val="9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(loss function)</a:t>
                </a:r>
              </a:p>
              <a:p>
                <a:pPr algn="ctr"/>
                <a:r>
                  <a:rPr lang="en-US" altLang="ko-KR" dirty="0">
                    <a:solidFill>
                      <a:schemeClr val="bg1">
                        <a:lumMod val="9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= </a:t>
                </a:r>
                <a:r>
                  <a:rPr lang="ko-KR" altLang="en-US" dirty="0">
                    <a:solidFill>
                      <a:schemeClr val="bg1">
                        <a:lumMod val="9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목적 함수</a:t>
                </a:r>
                <a:r>
                  <a:rPr lang="en-US" altLang="ko-KR" dirty="0">
                    <a:solidFill>
                      <a:schemeClr val="bg1">
                        <a:lumMod val="9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(objective function)</a:t>
                </a:r>
                <a:endParaRPr lang="ko-KR" altLang="en-US" dirty="0">
                  <a:solidFill>
                    <a:schemeClr val="bg1">
                      <a:lumMod val="9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730CA929-B950-4267-93C5-93022874BC73}"/>
                </a:ext>
              </a:extLst>
            </p:cNvPr>
            <p:cNvGrpSpPr/>
            <p:nvPr/>
          </p:nvGrpSpPr>
          <p:grpSpPr>
            <a:xfrm>
              <a:off x="6736323" y="1793988"/>
              <a:ext cx="3749040" cy="3976900"/>
              <a:chOff x="6736323" y="1793988"/>
              <a:chExt cx="3749040" cy="3976900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FB498AC3-0CDD-47A2-9788-C0168191A33D}"/>
                  </a:ext>
                </a:extLst>
              </p:cNvPr>
              <p:cNvGrpSpPr/>
              <p:nvPr/>
            </p:nvGrpSpPr>
            <p:grpSpPr>
              <a:xfrm>
                <a:off x="6736323" y="1793988"/>
                <a:ext cx="3749040" cy="3976900"/>
                <a:chOff x="6736323" y="1345501"/>
                <a:chExt cx="3108717" cy="3516059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62E6BF26-E8A0-435A-B7F1-7C6A77C2F665}"/>
                    </a:ext>
                  </a:extLst>
                </p:cNvPr>
                <p:cNvSpPr/>
                <p:nvPr/>
              </p:nvSpPr>
              <p:spPr>
                <a:xfrm>
                  <a:off x="6736323" y="1345501"/>
                  <a:ext cx="3108717" cy="351605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4E8ADC60-FECF-41F7-B0B4-9C05E94FB1B4}"/>
                    </a:ext>
                  </a:extLst>
                </p:cNvPr>
                <p:cNvSpPr/>
                <p:nvPr/>
              </p:nvSpPr>
              <p:spPr>
                <a:xfrm>
                  <a:off x="6736323" y="1361465"/>
                  <a:ext cx="3108717" cy="1117627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err="1">
                      <a:solidFill>
                        <a:schemeClr val="bg1">
                          <a:lumMod val="9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옵티마이저</a:t>
                  </a:r>
                  <a:r>
                    <a:rPr lang="en-US" altLang="ko-KR" dirty="0">
                      <a:solidFill>
                        <a:schemeClr val="bg1">
                          <a:lumMod val="9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(optimizer)</a:t>
                  </a:r>
                  <a:endParaRPr lang="ko-KR" altLang="en-US" dirty="0">
                    <a:solidFill>
                      <a:schemeClr val="bg1">
                        <a:lumMod val="9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83283E3-0E35-452F-85B0-5979907BC11B}"/>
                  </a:ext>
                </a:extLst>
              </p:cNvPr>
              <p:cNvSpPr txBox="1"/>
              <p:nvPr/>
            </p:nvSpPr>
            <p:spPr>
              <a:xfrm>
                <a:off x="6736323" y="3429000"/>
                <a:ext cx="3749040" cy="17989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b="0" i="0" dirty="0">
                    <a:solidFill>
                      <a:srgbClr val="666666"/>
                    </a:solidFill>
                    <a:effectLst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손실 함수를 기반으로 </a:t>
                </a:r>
                <a:endParaRPr lang="en-US" altLang="ko-KR" b="0" i="0" dirty="0">
                  <a:solidFill>
                    <a:srgbClr val="666666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algn="ctr"/>
                <a:r>
                  <a:rPr lang="ko-KR" altLang="en-US" b="0" i="0" dirty="0">
                    <a:solidFill>
                      <a:srgbClr val="666666"/>
                    </a:solidFill>
                    <a:effectLst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네트워크</a:t>
                </a:r>
                <a:r>
                  <a:rPr lang="ko-KR" altLang="en-US" dirty="0">
                    <a:solidFill>
                      <a:srgbClr val="666666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의 </a:t>
                </a:r>
                <a:r>
                  <a:rPr lang="ko-KR" altLang="en-US" b="0" i="0" dirty="0">
                    <a:solidFill>
                      <a:srgbClr val="666666"/>
                    </a:solidFill>
                    <a:effectLst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업데이트 결정</a:t>
                </a:r>
                <a:endParaRPr lang="en-US" altLang="ko-KR" b="0" i="0" dirty="0">
                  <a:solidFill>
                    <a:srgbClr val="666666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algn="ctr"/>
                <a:endParaRPr lang="en-US" altLang="ko-KR" dirty="0">
                  <a:solidFill>
                    <a:srgbClr val="666666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algn="ctr"/>
                <a:endParaRPr lang="en-US" altLang="ko-KR" b="0" i="0" dirty="0">
                  <a:solidFill>
                    <a:srgbClr val="666666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algn="ctr"/>
                <a:r>
                  <a:rPr lang="ko-KR" altLang="en-US" b="0" i="0" dirty="0">
                    <a:solidFill>
                      <a:srgbClr val="666666"/>
                    </a:solidFill>
                    <a:effectLst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특정 종류의 확률적 경사 </a:t>
                </a:r>
                <a:r>
                  <a:rPr lang="ko-KR" altLang="en-US" b="0" i="0" dirty="0" err="1">
                    <a:solidFill>
                      <a:srgbClr val="666666"/>
                    </a:solidFill>
                    <a:effectLst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하강법</a:t>
                </a:r>
                <a:r>
                  <a:rPr lang="ko-KR" altLang="en-US" b="0" i="0" dirty="0">
                    <a:solidFill>
                      <a:srgbClr val="666666"/>
                    </a:solidFill>
                    <a:effectLst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구현</a:t>
                </a:r>
                <a:endPara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997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630551" y="165714"/>
            <a:ext cx="3916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과대적합과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과소적합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4.4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50FC183-A4E8-184A-9BC6-DE002E01CF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0979" y="2615608"/>
            <a:ext cx="7527179" cy="383835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1896100-F0A9-5244-9607-8E69E1EE27E7}"/>
              </a:ext>
            </a:extLst>
          </p:cNvPr>
          <p:cNvSpPr txBox="1"/>
          <p:nvPr/>
        </p:nvSpPr>
        <p:spPr>
          <a:xfrm>
            <a:off x="2680054" y="2028447"/>
            <a:ext cx="17590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165AA8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최적화</a:t>
            </a:r>
            <a:endParaRPr kumimoji="1" lang="en-US" altLang="ko-Kore-KR" sz="3000" b="1" i="0" u="none" strike="noStrike" kern="1200" cap="none" spc="0" normalizeH="0" baseline="0" noProof="0" dirty="0">
              <a:ln>
                <a:noFill/>
              </a:ln>
              <a:solidFill>
                <a:srgbClr val="165AA8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1" i="0" u="none" strike="noStrike" kern="1200" cap="none" spc="0" normalizeH="0" baseline="0" noProof="0" dirty="0">
                <a:ln>
                  <a:noFill/>
                </a:ln>
                <a:solidFill>
                  <a:srgbClr val="165AA8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(optimization)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B91EA5-6C9E-9442-A51C-5C464F6ED577}"/>
              </a:ext>
            </a:extLst>
          </p:cNvPr>
          <p:cNvSpPr txBox="1"/>
          <p:nvPr/>
        </p:nvSpPr>
        <p:spPr>
          <a:xfrm>
            <a:off x="7898423" y="2028447"/>
            <a:ext cx="19548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165AA8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일반</a:t>
            </a:r>
            <a:r>
              <a:rPr kumimoji="1" lang="ko-Kore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165AA8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화</a:t>
            </a:r>
            <a:endParaRPr kumimoji="1" lang="en-US" altLang="ko-Kore-KR" sz="3000" b="1" i="0" u="none" strike="noStrike" kern="1200" cap="none" spc="0" normalizeH="0" baseline="0" noProof="0" dirty="0">
              <a:ln>
                <a:noFill/>
              </a:ln>
              <a:solidFill>
                <a:srgbClr val="165AA8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1" i="0" u="none" strike="noStrike" kern="1200" cap="none" spc="0" normalizeH="0" baseline="0" noProof="0" dirty="0">
                <a:ln>
                  <a:noFill/>
                </a:ln>
                <a:solidFill>
                  <a:srgbClr val="165AA8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(generalization)</a:t>
            </a:r>
          </a:p>
        </p:txBody>
      </p:sp>
    </p:spTree>
    <p:extLst>
      <p:ext uri="{BB962C8B-B14F-4D97-AF65-F5344CB8AC3E}">
        <p14:creationId xmlns:p14="http://schemas.microsoft.com/office/powerpoint/2010/main" val="2908717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630551" y="165714"/>
            <a:ext cx="3916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과대적합과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과소적합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4.4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5597B47-3BD3-594D-AB24-225CF3EEC14A}"/>
              </a:ext>
            </a:extLst>
          </p:cNvPr>
          <p:cNvSpPr/>
          <p:nvPr/>
        </p:nvSpPr>
        <p:spPr>
          <a:xfrm>
            <a:off x="1683174" y="2147776"/>
            <a:ext cx="3530009" cy="353000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규제</a:t>
            </a:r>
            <a:endParaRPr kumimoji="1" lang="en-US" altLang="ko-Kore-KR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(regula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rization)</a:t>
            </a:r>
            <a:endParaRPr kumimoji="1" lang="ko-Kore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DC6759C-E71E-7348-BDAE-B02B006F333F}"/>
              </a:ext>
            </a:extLst>
          </p:cNvPr>
          <p:cNvSpPr txBox="1"/>
          <p:nvPr/>
        </p:nvSpPr>
        <p:spPr>
          <a:xfrm>
            <a:off x="6978819" y="2573952"/>
            <a:ext cx="316304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anose="020B0604020202020204" pitchFamily="34" charset="0"/>
              </a:rPr>
              <a:t>네트워크 크기 축소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anose="020B0604020202020204" pitchFamily="34" charset="0"/>
              </a:rPr>
              <a:t>가중치 규제 추가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1" lang="en-US" altLang="ko-Kore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1" lang="en-US" altLang="ko-Kore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ko-Kore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드롭아웃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추가</a:t>
            </a:r>
            <a:endParaRPr kumimoji="1" lang="ko-Kore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6860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630551" y="165714"/>
            <a:ext cx="3916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과대적합과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과소적합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4.4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AD9B61-41FF-AE4F-80C9-EE81758D77C3}"/>
              </a:ext>
            </a:extLst>
          </p:cNvPr>
          <p:cNvSpPr txBox="1"/>
          <p:nvPr/>
        </p:nvSpPr>
        <p:spPr>
          <a:xfrm>
            <a:off x="343837" y="1211469"/>
            <a:ext cx="2847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1.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 네트워크 크기 축소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506E8B-D84B-004A-805F-F337AEF48F53}"/>
              </a:ext>
            </a:extLst>
          </p:cNvPr>
          <p:cNvSpPr/>
          <p:nvPr/>
        </p:nvSpPr>
        <p:spPr>
          <a:xfrm>
            <a:off x="174612" y="1208302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BCAE1F9-9AE7-C440-A616-130AF2C07E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8405" y="2243522"/>
            <a:ext cx="5465851" cy="340300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FE2D6A2-7502-8E4C-9D12-33620A92B72D}"/>
              </a:ext>
            </a:extLst>
          </p:cNvPr>
          <p:cNvSpPr txBox="1"/>
          <p:nvPr/>
        </p:nvSpPr>
        <p:spPr>
          <a:xfrm>
            <a:off x="637778" y="1884657"/>
            <a:ext cx="4665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Ex)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입력이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1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개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유닛이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4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개인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dense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신경망</a:t>
            </a: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E59049F-1107-DD4B-9E29-134D5AB4152A}"/>
              </a:ext>
            </a:extLst>
          </p:cNvPr>
          <p:cNvCxnSpPr/>
          <p:nvPr/>
        </p:nvCxnSpPr>
        <p:spPr>
          <a:xfrm flipV="1">
            <a:off x="4531997" y="3168510"/>
            <a:ext cx="780836" cy="3621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17044CC-D854-B046-8978-4069299926B5}"/>
              </a:ext>
            </a:extLst>
          </p:cNvPr>
          <p:cNvCxnSpPr/>
          <p:nvPr/>
        </p:nvCxnSpPr>
        <p:spPr>
          <a:xfrm>
            <a:off x="4531997" y="4445074"/>
            <a:ext cx="780836" cy="4006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6FD656D-E2DB-8D44-9052-02A7D5AB326C}"/>
              </a:ext>
            </a:extLst>
          </p:cNvPr>
          <p:cNvCxnSpPr/>
          <p:nvPr/>
        </p:nvCxnSpPr>
        <p:spPr>
          <a:xfrm>
            <a:off x="4614190" y="3945026"/>
            <a:ext cx="69864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B54B138-347A-7E4D-BC95-A5AD15194E48}"/>
              </a:ext>
            </a:extLst>
          </p:cNvPr>
          <p:cNvCxnSpPr/>
          <p:nvPr/>
        </p:nvCxnSpPr>
        <p:spPr>
          <a:xfrm>
            <a:off x="6329974" y="3168510"/>
            <a:ext cx="472611" cy="5162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39172A-29A6-824C-B24E-A2A98B68FC8D}"/>
              </a:ext>
            </a:extLst>
          </p:cNvPr>
          <p:cNvCxnSpPr/>
          <p:nvPr/>
        </p:nvCxnSpPr>
        <p:spPr>
          <a:xfrm>
            <a:off x="6329974" y="3945026"/>
            <a:ext cx="47261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030DC8A-30D0-6B4B-B2BF-93FD06CCF0B7}"/>
              </a:ext>
            </a:extLst>
          </p:cNvPr>
          <p:cNvCxnSpPr/>
          <p:nvPr/>
        </p:nvCxnSpPr>
        <p:spPr>
          <a:xfrm flipV="1">
            <a:off x="6329974" y="4239591"/>
            <a:ext cx="472611" cy="6061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2A24EFE-B306-484F-AC07-B2E1457547AB}"/>
              </a:ext>
            </a:extLst>
          </p:cNvPr>
          <p:cNvSpPr txBox="1"/>
          <p:nvPr/>
        </p:nvSpPr>
        <p:spPr>
          <a:xfrm>
            <a:off x="4745123" y="297017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w</a:t>
            </a: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BEDB9F-0CA5-C94D-86B2-030FE2DF1F8E}"/>
              </a:ext>
            </a:extLst>
          </p:cNvPr>
          <p:cNvSpPr txBox="1"/>
          <p:nvPr/>
        </p:nvSpPr>
        <p:spPr>
          <a:xfrm>
            <a:off x="4786219" y="357593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w</a:t>
            </a: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028BA00-A376-DF4C-8356-B7BB421E6170}"/>
              </a:ext>
            </a:extLst>
          </p:cNvPr>
          <p:cNvSpPr txBox="1"/>
          <p:nvPr/>
        </p:nvSpPr>
        <p:spPr>
          <a:xfrm>
            <a:off x="4786219" y="425390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w</a:t>
            </a: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5245112-4CE6-834A-AE2D-CA103E790C11}"/>
              </a:ext>
            </a:extLst>
          </p:cNvPr>
          <p:cNvSpPr txBox="1"/>
          <p:nvPr/>
        </p:nvSpPr>
        <p:spPr>
          <a:xfrm>
            <a:off x="6448001" y="3069950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w</a:t>
            </a: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530D30-6E76-DD4F-8618-C7524D12B30E}"/>
              </a:ext>
            </a:extLst>
          </p:cNvPr>
          <p:cNvSpPr txBox="1"/>
          <p:nvPr/>
        </p:nvSpPr>
        <p:spPr>
          <a:xfrm>
            <a:off x="6308086" y="4221213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w</a:t>
            </a: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23EE85-91A1-1540-84EB-108043E2A746}"/>
              </a:ext>
            </a:extLst>
          </p:cNvPr>
          <p:cNvSpPr txBox="1"/>
          <p:nvPr/>
        </p:nvSpPr>
        <p:spPr>
          <a:xfrm>
            <a:off x="6388987" y="357762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w</a:t>
            </a: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24BFFD2-9DB6-D44D-80CD-8A7F5D31F31F}"/>
              </a:ext>
            </a:extLst>
          </p:cNvPr>
          <p:cNvSpPr txBox="1"/>
          <p:nvPr/>
        </p:nvSpPr>
        <p:spPr>
          <a:xfrm>
            <a:off x="2898405" y="5777003"/>
            <a:ext cx="5941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→ 6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개의 가중치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</a:t>
            </a:r>
            <a:r>
              <a:rPr kumimoji="1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w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)</a:t>
            </a:r>
            <a:r>
              <a:rPr kumimoji="1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+ 4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개의 편향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</a:t>
            </a:r>
            <a:r>
              <a:rPr kumimoji="1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b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)</a:t>
            </a:r>
            <a:r>
              <a:rPr kumimoji="1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= 10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개의 </a:t>
            </a: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파라미터</a:t>
            </a: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9433399-1174-9E42-945F-4255B1E97D36}"/>
              </a:ext>
            </a:extLst>
          </p:cNvPr>
          <p:cNvSpPr txBox="1"/>
          <p:nvPr/>
        </p:nvSpPr>
        <p:spPr>
          <a:xfrm>
            <a:off x="7352201" y="398890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b</a:t>
            </a: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0D18F4D-6245-A445-AF9A-188A4ABEC3D3}"/>
              </a:ext>
            </a:extLst>
          </p:cNvPr>
          <p:cNvSpPr txBox="1"/>
          <p:nvPr/>
        </p:nvSpPr>
        <p:spPr>
          <a:xfrm>
            <a:off x="5813356" y="398890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b</a:t>
            </a: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19EB6FC-F9F8-A74D-B0A0-00C7AA286928}"/>
              </a:ext>
            </a:extLst>
          </p:cNvPr>
          <p:cNvSpPr txBox="1"/>
          <p:nvPr/>
        </p:nvSpPr>
        <p:spPr>
          <a:xfrm>
            <a:off x="5815362" y="495535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b</a:t>
            </a: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8F1378-FC28-7346-8859-9F29BB227423}"/>
              </a:ext>
            </a:extLst>
          </p:cNvPr>
          <p:cNvSpPr txBox="1"/>
          <p:nvPr/>
        </p:nvSpPr>
        <p:spPr>
          <a:xfrm>
            <a:off x="5762305" y="309248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b</a:t>
            </a: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51A498E-600E-B34B-84D6-DF753714052B}"/>
              </a:ext>
            </a:extLst>
          </p:cNvPr>
          <p:cNvSpPr txBox="1"/>
          <p:nvPr/>
        </p:nvSpPr>
        <p:spPr>
          <a:xfrm>
            <a:off x="5356793" y="2170647"/>
            <a:ext cx="961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srgbClr val="BCBDBD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Layer_1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BCBDBD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E8909BB-094A-4246-9F29-F33DE796F562}"/>
              </a:ext>
            </a:extLst>
          </p:cNvPr>
          <p:cNvSpPr txBox="1"/>
          <p:nvPr/>
        </p:nvSpPr>
        <p:spPr>
          <a:xfrm>
            <a:off x="6895446" y="2170647"/>
            <a:ext cx="961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srgbClr val="BCBDBD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Layer_2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BCBDBD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A0E28CE7-5E25-C147-8615-95A67ED5C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732" y="2243522"/>
            <a:ext cx="9464536" cy="38665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27D44600-E1FD-3A48-A210-2962DABF0E5E}"/>
              </a:ext>
            </a:extLst>
          </p:cNvPr>
          <p:cNvSpPr/>
          <p:nvPr/>
        </p:nvSpPr>
        <p:spPr>
          <a:xfrm>
            <a:off x="1398901" y="4831911"/>
            <a:ext cx="2375930" cy="382726"/>
          </a:xfrm>
          <a:prstGeom prst="rect">
            <a:avLst/>
          </a:prstGeom>
          <a:solidFill>
            <a:srgbClr val="FFA000">
              <a:alpha val="4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9183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/>
      <p:bldP spid="42" grpId="0"/>
      <p:bldP spid="43" grpId="0"/>
      <p:bldP spid="44" grpId="0"/>
      <p:bldP spid="45" grpId="0"/>
      <p:bldP spid="46" grpId="0"/>
      <p:bldP spid="47" grpId="0"/>
      <p:bldP spid="57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630551" y="165714"/>
            <a:ext cx="3916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과대적합과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과소적합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4.4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AD9B61-41FF-AE4F-80C9-EE81758D77C3}"/>
              </a:ext>
            </a:extLst>
          </p:cNvPr>
          <p:cNvSpPr txBox="1"/>
          <p:nvPr/>
        </p:nvSpPr>
        <p:spPr>
          <a:xfrm>
            <a:off x="343837" y="1211469"/>
            <a:ext cx="2847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1.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 네트워크 크기 축소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506E8B-D84B-004A-805F-F337AEF48F53}"/>
              </a:ext>
            </a:extLst>
          </p:cNvPr>
          <p:cNvSpPr/>
          <p:nvPr/>
        </p:nvSpPr>
        <p:spPr>
          <a:xfrm>
            <a:off x="174612" y="1208302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E2D6A2-7502-8E4C-9D12-33620A92B72D}"/>
              </a:ext>
            </a:extLst>
          </p:cNvPr>
          <p:cNvSpPr txBox="1"/>
          <p:nvPr/>
        </p:nvSpPr>
        <p:spPr>
          <a:xfrm>
            <a:off x="637778" y="1884657"/>
            <a:ext cx="5612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Ex)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입력이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1000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개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유닛이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10000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개인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dense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신경망</a:t>
            </a: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ECBDB15-D7C9-DB48-92BE-488918EDFC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3528" y="1807643"/>
            <a:ext cx="6665979" cy="458222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24F1A3A-384C-BB4D-B031-CAA1D96DF272}"/>
              </a:ext>
            </a:extLst>
          </p:cNvPr>
          <p:cNvSpPr txBox="1"/>
          <p:nvPr/>
        </p:nvSpPr>
        <p:spPr>
          <a:xfrm>
            <a:off x="3345250" y="6043982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→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???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개의 </a:t>
            </a: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파라미터</a:t>
            </a: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086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630551" y="165714"/>
            <a:ext cx="3916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과대적합과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과소적합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4.4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AD9B61-41FF-AE4F-80C9-EE81758D77C3}"/>
              </a:ext>
            </a:extLst>
          </p:cNvPr>
          <p:cNvSpPr txBox="1"/>
          <p:nvPr/>
        </p:nvSpPr>
        <p:spPr>
          <a:xfrm>
            <a:off x="343837" y="1211469"/>
            <a:ext cx="2847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1.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 네트워크 크기 축소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506E8B-D84B-004A-805F-F337AEF48F53}"/>
              </a:ext>
            </a:extLst>
          </p:cNvPr>
          <p:cNvSpPr/>
          <p:nvPr/>
        </p:nvSpPr>
        <p:spPr>
          <a:xfrm>
            <a:off x="174612" y="1208302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C2B5317-6C8D-1641-B14C-A58385D960D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12" y="2478378"/>
            <a:ext cx="5870135" cy="896279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91ACBD5D-3689-D944-903A-49FBAFB5DAC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12" y="4176733"/>
            <a:ext cx="5907294" cy="89627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203AC0E-2F29-434F-974D-C152E028ACC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492" y="2291861"/>
            <a:ext cx="4895066" cy="3429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BE2169-5D59-974E-BEEC-8C087BBF9FD7}"/>
              </a:ext>
            </a:extLst>
          </p:cNvPr>
          <p:cNvSpPr txBox="1"/>
          <p:nvPr/>
        </p:nvSpPr>
        <p:spPr>
          <a:xfrm>
            <a:off x="228612" y="2157898"/>
            <a:ext cx="2848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✚ </a:t>
            </a:r>
            <a:r>
              <a: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원본 모델</a:t>
            </a: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(Original model)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CB0AAF-8321-724A-9E6E-19A3C0AE769C}"/>
              </a:ext>
            </a:extLst>
          </p:cNvPr>
          <p:cNvSpPr txBox="1"/>
          <p:nvPr/>
        </p:nvSpPr>
        <p:spPr>
          <a:xfrm>
            <a:off x="228612" y="3837084"/>
            <a:ext cx="3494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• </a:t>
            </a:r>
            <a:r>
              <a: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작은 용량의 모델</a:t>
            </a: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(Smaller model)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04629C-C58C-0C4F-9293-84FFF58E4A6A}"/>
              </a:ext>
            </a:extLst>
          </p:cNvPr>
          <p:cNvSpPr/>
          <p:nvPr/>
        </p:nvSpPr>
        <p:spPr>
          <a:xfrm>
            <a:off x="2275342" y="2731477"/>
            <a:ext cx="187569" cy="539261"/>
          </a:xfrm>
          <a:prstGeom prst="rect">
            <a:avLst/>
          </a:prstGeom>
          <a:solidFill>
            <a:srgbClr val="FFDC00">
              <a:alpha val="3568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46206F8-1BA9-834E-9DAF-DAD993EE26FF}"/>
              </a:ext>
            </a:extLst>
          </p:cNvPr>
          <p:cNvSpPr/>
          <p:nvPr/>
        </p:nvSpPr>
        <p:spPr>
          <a:xfrm>
            <a:off x="2288130" y="4439264"/>
            <a:ext cx="187569" cy="539261"/>
          </a:xfrm>
          <a:prstGeom prst="rect">
            <a:avLst/>
          </a:prstGeom>
          <a:solidFill>
            <a:srgbClr val="FFDC00">
              <a:alpha val="3568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9879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630551" y="165714"/>
            <a:ext cx="3916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과대적합과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과소적합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4.4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AD9B61-41FF-AE4F-80C9-EE81758D77C3}"/>
              </a:ext>
            </a:extLst>
          </p:cNvPr>
          <p:cNvSpPr txBox="1"/>
          <p:nvPr/>
        </p:nvSpPr>
        <p:spPr>
          <a:xfrm>
            <a:off x="343837" y="1211469"/>
            <a:ext cx="2571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2.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 가중치 규제 추가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506E8B-D84B-004A-805F-F337AEF48F53}"/>
              </a:ext>
            </a:extLst>
          </p:cNvPr>
          <p:cNvSpPr/>
          <p:nvPr/>
        </p:nvSpPr>
        <p:spPr>
          <a:xfrm>
            <a:off x="174612" y="1208302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31AEF4D-D6AF-8246-B97E-EDFAEB75AF1A}"/>
              </a:ext>
            </a:extLst>
          </p:cNvPr>
          <p:cNvSpPr/>
          <p:nvPr/>
        </p:nvSpPr>
        <p:spPr>
          <a:xfrm>
            <a:off x="3084576" y="2841672"/>
            <a:ext cx="2227729" cy="2227729"/>
          </a:xfrm>
          <a:prstGeom prst="ellipse">
            <a:avLst/>
          </a:prstGeom>
          <a:solidFill>
            <a:srgbClr val="649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L1 </a:t>
            </a:r>
            <a:r>
              <a:rPr kumimoji="1" lang="ko-Kore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규제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B03B2F5-04E2-D54F-8D9A-04BF266D5CFF}"/>
              </a:ext>
            </a:extLst>
          </p:cNvPr>
          <p:cNvSpPr/>
          <p:nvPr/>
        </p:nvSpPr>
        <p:spPr>
          <a:xfrm>
            <a:off x="6879696" y="2841672"/>
            <a:ext cx="2227729" cy="2227729"/>
          </a:xfrm>
          <a:prstGeom prst="ellipse">
            <a:avLst/>
          </a:prstGeom>
          <a:solidFill>
            <a:srgbClr val="649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L2 </a:t>
            </a:r>
            <a:r>
              <a:rPr kumimoji="1" lang="ko-Kore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규제</a:t>
            </a:r>
          </a:p>
        </p:txBody>
      </p:sp>
    </p:spTree>
    <p:extLst>
      <p:ext uri="{BB962C8B-B14F-4D97-AF65-F5344CB8AC3E}">
        <p14:creationId xmlns:p14="http://schemas.microsoft.com/office/powerpoint/2010/main" val="2992316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630551" y="165714"/>
            <a:ext cx="3916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과대적합과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과소적합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4.4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AD9B61-41FF-AE4F-80C9-EE81758D77C3}"/>
              </a:ext>
            </a:extLst>
          </p:cNvPr>
          <p:cNvSpPr txBox="1"/>
          <p:nvPr/>
        </p:nvSpPr>
        <p:spPr>
          <a:xfrm>
            <a:off x="343837" y="1211469"/>
            <a:ext cx="2571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2.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 가중치 규제 추가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506E8B-D84B-004A-805F-F337AEF48F53}"/>
              </a:ext>
            </a:extLst>
          </p:cNvPr>
          <p:cNvSpPr/>
          <p:nvPr/>
        </p:nvSpPr>
        <p:spPr>
          <a:xfrm>
            <a:off x="174612" y="1208302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C6A36F-4526-EC49-BF43-3357BD2AF3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1" y="2236761"/>
            <a:ext cx="5000002" cy="3342543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A064E4C-FE36-164E-80E7-3C4242D3465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12" y="3429000"/>
            <a:ext cx="6584884" cy="179890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83C417-9DC3-CE46-9526-5029DA71B3BC}"/>
              </a:ext>
            </a:extLst>
          </p:cNvPr>
          <p:cNvSpPr/>
          <p:nvPr/>
        </p:nvSpPr>
        <p:spPr>
          <a:xfrm>
            <a:off x="228612" y="3059668"/>
            <a:ext cx="4432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• L2</a:t>
            </a:r>
            <a:r>
              <a:rPr kumimoji="1" lang="ko-Kore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가중치 추가</a:t>
            </a:r>
            <a:r>
              <a:rPr kumimoji="1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(L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2-regularized model)</a:t>
            </a: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C63BE49-BD71-1142-8535-99FE289A8869}"/>
              </a:ext>
            </a:extLst>
          </p:cNvPr>
          <p:cNvSpPr/>
          <p:nvPr/>
        </p:nvSpPr>
        <p:spPr>
          <a:xfrm>
            <a:off x="2802198" y="4084808"/>
            <a:ext cx="3850393" cy="211070"/>
          </a:xfrm>
          <a:prstGeom prst="rect">
            <a:avLst/>
          </a:prstGeom>
          <a:solidFill>
            <a:srgbClr val="FFDC00">
              <a:alpha val="3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839B7D-0B7C-7647-81FE-6FA2D587783A}"/>
              </a:ext>
            </a:extLst>
          </p:cNvPr>
          <p:cNvSpPr/>
          <p:nvPr/>
        </p:nvSpPr>
        <p:spPr>
          <a:xfrm>
            <a:off x="2802198" y="4515504"/>
            <a:ext cx="3850393" cy="211070"/>
          </a:xfrm>
          <a:prstGeom prst="rect">
            <a:avLst/>
          </a:prstGeom>
          <a:solidFill>
            <a:srgbClr val="FFDC00">
              <a:alpha val="3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6391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630551" y="165714"/>
            <a:ext cx="3916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과대적합과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과소적합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4.4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AD9B61-41FF-AE4F-80C9-EE81758D77C3}"/>
              </a:ext>
            </a:extLst>
          </p:cNvPr>
          <p:cNvSpPr txBox="1"/>
          <p:nvPr/>
        </p:nvSpPr>
        <p:spPr>
          <a:xfrm>
            <a:off x="343837" y="1211469"/>
            <a:ext cx="2225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3.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-150" normalizeH="0" baseline="0" noProof="0" dirty="0" err="1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드롭아웃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 추가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506E8B-D84B-004A-805F-F337AEF48F53}"/>
              </a:ext>
            </a:extLst>
          </p:cNvPr>
          <p:cNvSpPr/>
          <p:nvPr/>
        </p:nvSpPr>
        <p:spPr>
          <a:xfrm>
            <a:off x="174612" y="1208302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AC0B77-341B-5B4F-9A60-03B9F039E16C}"/>
              </a:ext>
            </a:extLst>
          </p:cNvPr>
          <p:cNvSpPr txBox="1"/>
          <p:nvPr/>
        </p:nvSpPr>
        <p:spPr>
          <a:xfrm>
            <a:off x="3379551" y="2332382"/>
            <a:ext cx="5432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[ </a:t>
            </a:r>
            <a:r>
              <a:rPr kumimoji="1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0.2, 0.5, 1.3, 0.8, 1.1 ]</a:t>
            </a:r>
            <a:endParaRPr kumimoji="1" lang="ko-Kore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C17D35-4513-6641-A634-0C684B348E9C}"/>
              </a:ext>
            </a:extLst>
          </p:cNvPr>
          <p:cNvSpPr txBox="1"/>
          <p:nvPr/>
        </p:nvSpPr>
        <p:spPr>
          <a:xfrm>
            <a:off x="3804346" y="4234135"/>
            <a:ext cx="4583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[ </a:t>
            </a:r>
            <a:r>
              <a:rPr kumimoji="1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0</a:t>
            </a:r>
            <a:r>
              <a:rPr kumimoji="1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0.5, 1.3, </a:t>
            </a:r>
            <a:r>
              <a:rPr kumimoji="1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0</a:t>
            </a:r>
            <a:r>
              <a:rPr kumimoji="1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1.1 ]</a:t>
            </a:r>
            <a:endParaRPr kumimoji="1" lang="ko-Kore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C79521F-9019-AD4F-9458-547935B1C54F}"/>
              </a:ext>
            </a:extLst>
          </p:cNvPr>
          <p:cNvCxnSpPr>
            <a:cxnSpLocks/>
          </p:cNvCxnSpPr>
          <p:nvPr/>
        </p:nvCxnSpPr>
        <p:spPr>
          <a:xfrm>
            <a:off x="6095999" y="3309730"/>
            <a:ext cx="0" cy="6526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142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630551" y="165714"/>
            <a:ext cx="3916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과대적합과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과소적합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4.4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AD9B61-41FF-AE4F-80C9-EE81758D77C3}"/>
              </a:ext>
            </a:extLst>
          </p:cNvPr>
          <p:cNvSpPr txBox="1"/>
          <p:nvPr/>
        </p:nvSpPr>
        <p:spPr>
          <a:xfrm>
            <a:off x="343837" y="1211469"/>
            <a:ext cx="2225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3.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-150" normalizeH="0" baseline="0" noProof="0" dirty="0" err="1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드롭아웃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 추가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506E8B-D84B-004A-805F-F337AEF48F53}"/>
              </a:ext>
            </a:extLst>
          </p:cNvPr>
          <p:cNvSpPr/>
          <p:nvPr/>
        </p:nvSpPr>
        <p:spPr>
          <a:xfrm>
            <a:off x="174612" y="1208302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F52C44CA-E266-244A-BF3C-566FCCFD4DD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37" y="3429000"/>
            <a:ext cx="6179305" cy="129650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A8CBD1F-13D5-594D-A8FF-E707E347E6C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698" y="2239617"/>
            <a:ext cx="5036467" cy="340215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4B8CDD5-3ABF-AA47-B807-AD88A54A14BB}"/>
              </a:ext>
            </a:extLst>
          </p:cNvPr>
          <p:cNvSpPr/>
          <p:nvPr/>
        </p:nvSpPr>
        <p:spPr>
          <a:xfrm>
            <a:off x="343837" y="3059668"/>
            <a:ext cx="4933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• </a:t>
            </a:r>
            <a:r>
              <a:rPr kumimoji="1" lang="ko-Kore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드롭아웃 추가</a:t>
            </a:r>
            <a:r>
              <a:rPr kumimoji="1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(Dropout-regularized model)</a:t>
            </a: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2AD243A-1A02-4144-9D7F-EC2B45AAAE17}"/>
              </a:ext>
            </a:extLst>
          </p:cNvPr>
          <p:cNvSpPr/>
          <p:nvPr/>
        </p:nvSpPr>
        <p:spPr>
          <a:xfrm>
            <a:off x="394971" y="3859919"/>
            <a:ext cx="2717747" cy="211070"/>
          </a:xfrm>
          <a:prstGeom prst="rect">
            <a:avLst/>
          </a:prstGeom>
          <a:solidFill>
            <a:srgbClr val="FFDC00">
              <a:alpha val="3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7A9969D-D559-1441-81DA-F0442B87704B}"/>
              </a:ext>
            </a:extLst>
          </p:cNvPr>
          <p:cNvSpPr/>
          <p:nvPr/>
        </p:nvSpPr>
        <p:spPr>
          <a:xfrm>
            <a:off x="394971" y="4254333"/>
            <a:ext cx="2717747" cy="211070"/>
          </a:xfrm>
          <a:prstGeom prst="rect">
            <a:avLst/>
          </a:prstGeom>
          <a:solidFill>
            <a:srgbClr val="FFDC00">
              <a:alpha val="3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2992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360183" y="3105834"/>
            <a:ext cx="37048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보편적인</a:t>
            </a:r>
            <a:endParaRPr kumimoji="0" lang="en-US" altLang="ko-KR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머신 러닝 작업 흐름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4.5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458418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3951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630551" y="165714"/>
            <a:ext cx="9443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손실 함수와 </a:t>
            </a:r>
            <a:r>
              <a:rPr lang="ko-KR" altLang="en-US" sz="3600" spc="-300" dirty="0" err="1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옵티마이저</a:t>
            </a:r>
            <a:r>
              <a:rPr lang="ko-KR" altLang="en-US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36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학습 과정을 조절하는 열쇠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3.1.3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66101E-3819-488F-9A10-931D78D064E6}"/>
              </a:ext>
            </a:extLst>
          </p:cNvPr>
          <p:cNvSpPr txBox="1"/>
          <p:nvPr/>
        </p:nvSpPr>
        <p:spPr>
          <a:xfrm>
            <a:off x="444826" y="2017059"/>
            <a:ext cx="11247119" cy="3323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우리가 만든 모든 신경망은 단지 손실 함수를 최소화하기만 함</a:t>
            </a:r>
            <a:endParaRPr lang="en-US" altLang="ko-KR" sz="2400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-&gt; </a:t>
            </a:r>
            <a:r>
              <a:rPr lang="ko-KR" altLang="en-US" sz="2000" b="0" i="0" dirty="0">
                <a:solidFill>
                  <a:srgbClr val="66666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목적에 맞는 올바른 목적함수 선택</a:t>
            </a:r>
            <a:endParaRPr lang="en-US" altLang="ko-KR" sz="2000" b="0" i="0" dirty="0">
              <a:solidFill>
                <a:srgbClr val="666666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b="0" i="0" dirty="0">
              <a:solidFill>
                <a:srgbClr val="666666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이진 </a:t>
            </a:r>
            <a:r>
              <a:rPr lang="ko-KR" altLang="en-US" sz="2000" b="0" i="0" dirty="0" err="1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크로스엔트로피</a:t>
            </a:r>
            <a:r>
              <a:rPr lang="ko-KR" altLang="en-US" sz="2000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000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(Binary </a:t>
            </a:r>
            <a:r>
              <a:rPr lang="en-US" altLang="ko-KR" sz="2000" b="0" i="0" dirty="0" err="1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Crossentropy</a:t>
            </a:r>
            <a:r>
              <a:rPr lang="en-US" altLang="ko-KR" sz="2000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): </a:t>
            </a:r>
            <a:r>
              <a:rPr lang="ko-KR" altLang="en-US" sz="2000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분류 문제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범주형 </a:t>
            </a:r>
            <a:r>
              <a:rPr lang="ko-KR" altLang="en-US" sz="2000" b="0" i="0" dirty="0" err="1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크로스엔트로피</a:t>
            </a:r>
            <a:r>
              <a:rPr lang="ko-KR" altLang="en-US" sz="2000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000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(Categorical </a:t>
            </a:r>
            <a:r>
              <a:rPr lang="en-US" altLang="ko-KR" sz="2000" b="0" i="0" dirty="0" err="1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Crossentropy</a:t>
            </a:r>
            <a:r>
              <a:rPr lang="en-US" altLang="ko-KR" sz="2000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): </a:t>
            </a:r>
            <a:r>
              <a:rPr lang="ko-KR" altLang="en-US" sz="2000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여러 개의 클래스가 있는 분류문제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CTC (Connection Temporal Classification): </a:t>
            </a:r>
            <a:r>
              <a:rPr lang="ko-KR" altLang="en-US" sz="2000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시퀀스 학습 문제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6840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516668" y="215314"/>
            <a:ext cx="5416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보편적인 머신 러닝 작업 흐름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4.5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810CA6-A713-4155-9192-FA79527A7112}"/>
              </a:ext>
            </a:extLst>
          </p:cNvPr>
          <p:cNvSpPr/>
          <p:nvPr/>
        </p:nvSpPr>
        <p:spPr>
          <a:xfrm>
            <a:off x="419335" y="2190973"/>
            <a:ext cx="2499467" cy="37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C3C7BC-6C03-443B-B698-5E7176BEDFE9}"/>
              </a:ext>
            </a:extLst>
          </p:cNvPr>
          <p:cNvSpPr/>
          <p:nvPr/>
        </p:nvSpPr>
        <p:spPr>
          <a:xfrm>
            <a:off x="419335" y="2190971"/>
            <a:ext cx="2499467" cy="8985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7296B0-0A58-4E5B-84C6-1B7686743AD4}"/>
              </a:ext>
            </a:extLst>
          </p:cNvPr>
          <p:cNvSpPr/>
          <p:nvPr/>
        </p:nvSpPr>
        <p:spPr>
          <a:xfrm>
            <a:off x="9273198" y="2190973"/>
            <a:ext cx="2499467" cy="37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3353051" y="2190973"/>
            <a:ext cx="2499467" cy="37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715D77-986C-4578-B4C3-1995406A87FD}"/>
              </a:ext>
            </a:extLst>
          </p:cNvPr>
          <p:cNvSpPr/>
          <p:nvPr/>
        </p:nvSpPr>
        <p:spPr>
          <a:xfrm>
            <a:off x="6350074" y="2190973"/>
            <a:ext cx="2499467" cy="37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91FFF-2406-4D88-A105-687CD64C8FC8}"/>
              </a:ext>
            </a:extLst>
          </p:cNvPr>
          <p:cNvSpPr txBox="1"/>
          <p:nvPr/>
        </p:nvSpPr>
        <p:spPr>
          <a:xfrm>
            <a:off x="829409" y="2305944"/>
            <a:ext cx="1679318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문제 정의와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데이터셋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수집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66E16B7-8F4A-40EC-8A94-87732325C658}"/>
              </a:ext>
            </a:extLst>
          </p:cNvPr>
          <p:cNvSpPr/>
          <p:nvPr/>
        </p:nvSpPr>
        <p:spPr>
          <a:xfrm>
            <a:off x="3353050" y="2190971"/>
            <a:ext cx="2499467" cy="8985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CBDC6E-AA71-4F89-8218-BCFA028919D9}"/>
              </a:ext>
            </a:extLst>
          </p:cNvPr>
          <p:cNvSpPr txBox="1"/>
          <p:nvPr/>
        </p:nvSpPr>
        <p:spPr>
          <a:xfrm>
            <a:off x="3847931" y="2305944"/>
            <a:ext cx="1501816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성공 지표 선택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F692817-7443-4E95-9B0C-FFD278BFB24F}"/>
              </a:ext>
            </a:extLst>
          </p:cNvPr>
          <p:cNvSpPr/>
          <p:nvPr/>
        </p:nvSpPr>
        <p:spPr>
          <a:xfrm>
            <a:off x="6350072" y="2190971"/>
            <a:ext cx="2499467" cy="8985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AEDC52-367C-4DE7-8843-065F66A06654}"/>
              </a:ext>
            </a:extLst>
          </p:cNvPr>
          <p:cNvSpPr txBox="1"/>
          <p:nvPr/>
        </p:nvSpPr>
        <p:spPr>
          <a:xfrm>
            <a:off x="6822203" y="2312033"/>
            <a:ext cx="155520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평가 방법 선택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56A1E6F-2CBA-485B-9E68-BC92ECBF5530}"/>
              </a:ext>
            </a:extLst>
          </p:cNvPr>
          <p:cNvSpPr/>
          <p:nvPr/>
        </p:nvSpPr>
        <p:spPr>
          <a:xfrm>
            <a:off x="9273194" y="2190971"/>
            <a:ext cx="2499467" cy="8985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030968-735E-4DEA-B1BD-64EA306F9913}"/>
              </a:ext>
            </a:extLst>
          </p:cNvPr>
          <p:cNvSpPr txBox="1"/>
          <p:nvPr/>
        </p:nvSpPr>
        <p:spPr>
          <a:xfrm>
            <a:off x="9590577" y="2316649"/>
            <a:ext cx="18647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데이터 준비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590AC4-2998-482E-AB5A-9B18F7E09B2C}"/>
              </a:ext>
            </a:extLst>
          </p:cNvPr>
          <p:cNvSpPr txBox="1"/>
          <p:nvPr/>
        </p:nvSpPr>
        <p:spPr>
          <a:xfrm>
            <a:off x="589060" y="3427653"/>
            <a:ext cx="2060466" cy="1618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예측할 문제 정의</a:t>
            </a:r>
            <a:endParaRPr kumimoji="0" lang="en-US" altLang="ko-KR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입력과 출력 정의</a:t>
            </a:r>
            <a:endParaRPr kumimoji="0" lang="en-US" altLang="ko-KR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특징과 정보가 있는</a:t>
            </a:r>
            <a:r>
              <a: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 </a:t>
            </a:r>
            <a:r>
              <a:rPr kumimoji="0" lang="ko-KR" altLang="en-US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데이터 선정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9094AF-D568-4C9C-A689-126322E4A26D}"/>
              </a:ext>
            </a:extLst>
          </p:cNvPr>
          <p:cNvSpPr txBox="1"/>
          <p:nvPr/>
        </p:nvSpPr>
        <p:spPr>
          <a:xfrm>
            <a:off x="3522776" y="3427653"/>
            <a:ext cx="2060466" cy="1359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ore-KR" altLang="en-US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정확도와 </a:t>
            </a:r>
            <a:r>
              <a:rPr kumimoji="0" lang="en-US" altLang="ko-Kore-KR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ROC AUC</a:t>
            </a: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정밀도와 </a:t>
            </a:r>
            <a:r>
              <a:rPr kumimoji="0" lang="ko-KR" altLang="en-US" sz="1400" b="0" i="0" u="none" strike="noStrike" kern="1200" cap="none" spc="-15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재현율</a:t>
            </a:r>
            <a:endParaRPr kumimoji="0" lang="en-US" altLang="ko-KR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평균 정밀도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1308A5-35A1-412A-A7B4-4D65265489BE}"/>
              </a:ext>
            </a:extLst>
          </p:cNvPr>
          <p:cNvSpPr txBox="1"/>
          <p:nvPr/>
        </p:nvSpPr>
        <p:spPr>
          <a:xfrm>
            <a:off x="6519800" y="3427653"/>
            <a:ext cx="2319600" cy="1359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ore-KR" altLang="en-US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홀드아웃 검증 세트 분리</a:t>
            </a:r>
            <a:endParaRPr kumimoji="0" lang="en-US" altLang="ko-Kore-KR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K-</a:t>
            </a:r>
            <a:r>
              <a:rPr kumimoji="0" lang="ko-KR" altLang="en-US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겹 교차 검증</a:t>
            </a:r>
            <a:endParaRPr kumimoji="0" lang="en-US" altLang="ko-KR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반복 </a:t>
            </a:r>
            <a:r>
              <a: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K-</a:t>
            </a:r>
            <a:r>
              <a:rPr kumimoji="0" lang="ko-KR" altLang="en-US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겹 교차 검증</a:t>
            </a:r>
            <a:r>
              <a: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BA64DC-7C54-45E3-BFC8-0E1A89DFF18E}"/>
              </a:ext>
            </a:extLst>
          </p:cNvPr>
          <p:cNvSpPr txBox="1"/>
          <p:nvPr/>
        </p:nvSpPr>
        <p:spPr>
          <a:xfrm>
            <a:off x="9452471" y="3427653"/>
            <a:ext cx="2320190" cy="1359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ore-KR" altLang="en-US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모델의 넣을 데이터 구성</a:t>
            </a:r>
            <a:endParaRPr kumimoji="0" lang="en-US" altLang="ko-Kore-KR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ore-KR" altLang="en-US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정규화 요구</a:t>
            </a:r>
            <a:endParaRPr kumimoji="0" lang="en-US" altLang="ko-Kore-KR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ore-KR" altLang="en-US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특성 공학 수행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2390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머신 러닝 작업 흐름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554699-E497-2A4E-AF47-74C045DA9489}"/>
              </a:ext>
            </a:extLst>
          </p:cNvPr>
          <p:cNvSpPr txBox="1"/>
          <p:nvPr/>
        </p:nvSpPr>
        <p:spPr>
          <a:xfrm>
            <a:off x="2957343" y="392275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&gt;</a:t>
            </a: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32D215-AF11-6949-A9C6-77110BE4288F}"/>
              </a:ext>
            </a:extLst>
          </p:cNvPr>
          <p:cNvSpPr txBox="1"/>
          <p:nvPr/>
        </p:nvSpPr>
        <p:spPr>
          <a:xfrm>
            <a:off x="5924661" y="392275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&gt;</a:t>
            </a: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1B240C-5042-AB48-9136-3EADF38B390D}"/>
              </a:ext>
            </a:extLst>
          </p:cNvPr>
          <p:cNvSpPr txBox="1"/>
          <p:nvPr/>
        </p:nvSpPr>
        <p:spPr>
          <a:xfrm>
            <a:off x="8883014" y="392275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&gt;</a:t>
            </a: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8854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516668" y="215314"/>
            <a:ext cx="5416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보편적인 머신 러닝 작업 흐름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4.5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810CA6-A713-4155-9192-FA79527A7112}"/>
              </a:ext>
            </a:extLst>
          </p:cNvPr>
          <p:cNvSpPr/>
          <p:nvPr/>
        </p:nvSpPr>
        <p:spPr>
          <a:xfrm>
            <a:off x="1980850" y="2190973"/>
            <a:ext cx="2499467" cy="37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C3C7BC-6C03-443B-B698-5E7176BEDFE9}"/>
              </a:ext>
            </a:extLst>
          </p:cNvPr>
          <p:cNvSpPr/>
          <p:nvPr/>
        </p:nvSpPr>
        <p:spPr>
          <a:xfrm>
            <a:off x="1980850" y="2190971"/>
            <a:ext cx="2499467" cy="8985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4914566" y="2190973"/>
            <a:ext cx="2499467" cy="37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715D77-986C-4578-B4C3-1995406A87FD}"/>
              </a:ext>
            </a:extLst>
          </p:cNvPr>
          <p:cNvSpPr/>
          <p:nvPr/>
        </p:nvSpPr>
        <p:spPr>
          <a:xfrm>
            <a:off x="7911589" y="2190973"/>
            <a:ext cx="2499467" cy="37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91FFF-2406-4D88-A105-687CD64C8FC8}"/>
              </a:ext>
            </a:extLst>
          </p:cNvPr>
          <p:cNvSpPr txBox="1"/>
          <p:nvPr/>
        </p:nvSpPr>
        <p:spPr>
          <a:xfrm>
            <a:off x="2390923" y="2305944"/>
            <a:ext cx="1820117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5.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기본보다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나은 모델 훈련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66E16B7-8F4A-40EC-8A94-87732325C658}"/>
              </a:ext>
            </a:extLst>
          </p:cNvPr>
          <p:cNvSpPr/>
          <p:nvPr/>
        </p:nvSpPr>
        <p:spPr>
          <a:xfrm>
            <a:off x="4914565" y="2190971"/>
            <a:ext cx="2499467" cy="8985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CBDC6E-AA71-4F89-8218-BCFA028919D9}"/>
              </a:ext>
            </a:extLst>
          </p:cNvPr>
          <p:cNvSpPr txBox="1"/>
          <p:nvPr/>
        </p:nvSpPr>
        <p:spPr>
          <a:xfrm>
            <a:off x="5228344" y="2305944"/>
            <a:ext cx="1735311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6.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과대적합된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모델 구축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F692817-7443-4E95-9B0C-FFD278BFB24F}"/>
              </a:ext>
            </a:extLst>
          </p:cNvPr>
          <p:cNvSpPr/>
          <p:nvPr/>
        </p:nvSpPr>
        <p:spPr>
          <a:xfrm>
            <a:off x="7911587" y="2190971"/>
            <a:ext cx="2499467" cy="8985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AEDC52-367C-4DE7-8843-065F66A06654}"/>
              </a:ext>
            </a:extLst>
          </p:cNvPr>
          <p:cNvSpPr txBox="1"/>
          <p:nvPr/>
        </p:nvSpPr>
        <p:spPr>
          <a:xfrm>
            <a:off x="7949187" y="2314034"/>
            <a:ext cx="233586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7.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모델 규제와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하이퍼파라미터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튜닝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590AC4-2998-482E-AB5A-9B18F7E09B2C}"/>
              </a:ext>
            </a:extLst>
          </p:cNvPr>
          <p:cNvSpPr txBox="1"/>
          <p:nvPr/>
        </p:nvSpPr>
        <p:spPr>
          <a:xfrm>
            <a:off x="2150575" y="3427653"/>
            <a:ext cx="2060466" cy="2135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ore-KR" altLang="en-US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통계적 검정력 달성</a:t>
            </a:r>
            <a:endParaRPr kumimoji="0" lang="en-US" altLang="ko-Kore-KR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ore-KR" altLang="en-US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마지막 레이어의 활성화 함수 선택</a:t>
            </a:r>
            <a:endParaRPr kumimoji="0" lang="en-US" altLang="ko-Kore-KR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ore-KR" altLang="en-US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손실 함수 선택</a:t>
            </a:r>
            <a:endParaRPr kumimoji="0" lang="en-US" altLang="ko-Kore-KR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ore-KR" altLang="en-US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최적화 설정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9094AF-D568-4C9C-A689-126322E4A26D}"/>
              </a:ext>
            </a:extLst>
          </p:cNvPr>
          <p:cNvSpPr txBox="1"/>
          <p:nvPr/>
        </p:nvSpPr>
        <p:spPr>
          <a:xfrm>
            <a:off x="5084291" y="3427653"/>
            <a:ext cx="2060466" cy="1618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ore-KR" altLang="en-US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과대적합의 경계 찾기</a:t>
            </a:r>
            <a:endParaRPr kumimoji="0" lang="en-US" altLang="ko-Kore-KR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ore-KR" altLang="en-US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모델의 성능이 감소하는 시점</a:t>
            </a:r>
            <a:endParaRPr kumimoji="0" lang="en-US" altLang="ko-Kore-KR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1308A5-35A1-412A-A7B4-4D65265489BE}"/>
              </a:ext>
            </a:extLst>
          </p:cNvPr>
          <p:cNvSpPr txBox="1"/>
          <p:nvPr/>
        </p:nvSpPr>
        <p:spPr>
          <a:xfrm>
            <a:off x="8081315" y="3427653"/>
            <a:ext cx="2203736" cy="1876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ore-KR" altLang="en-US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드롭아웃 추가</a:t>
            </a:r>
            <a:endParaRPr kumimoji="0" lang="en-US" altLang="ko-Kore-KR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ore-KR" altLang="en-US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층을 추가하거나 제거</a:t>
            </a:r>
            <a:endParaRPr kumimoji="0" lang="en-US" altLang="ko-Kore-KR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L1</a:t>
            </a:r>
            <a:r>
              <a:rPr kumimoji="0" lang="ko-KR" altLang="en-US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이나 </a:t>
            </a:r>
            <a:r>
              <a: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L2 </a:t>
            </a:r>
            <a:r>
              <a:rPr kumimoji="0" lang="ko-KR" altLang="en-US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혹은 모두 추가</a:t>
            </a:r>
            <a:endParaRPr kumimoji="0" lang="en-US" altLang="ko-KR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하이퍼파라미터</a:t>
            </a:r>
            <a:r>
              <a:rPr kumimoji="0" lang="ko-KR" altLang="en-US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변경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2390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머신 러닝 작업 흐름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554699-E497-2A4E-AF47-74C045DA9489}"/>
              </a:ext>
            </a:extLst>
          </p:cNvPr>
          <p:cNvSpPr txBox="1"/>
          <p:nvPr/>
        </p:nvSpPr>
        <p:spPr>
          <a:xfrm>
            <a:off x="4518858" y="392275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&gt;</a:t>
            </a: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32D215-AF11-6949-A9C6-77110BE4288F}"/>
              </a:ext>
            </a:extLst>
          </p:cNvPr>
          <p:cNvSpPr txBox="1"/>
          <p:nvPr/>
        </p:nvSpPr>
        <p:spPr>
          <a:xfrm>
            <a:off x="7486176" y="392275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&gt;</a:t>
            </a: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4031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4314910" y="2676872"/>
            <a:ext cx="35621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감사합니다</a:t>
            </a:r>
            <a:r>
              <a:rPr lang="en-US" altLang="ko-KR" sz="4800" spc="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4800" spc="3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785573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DE4788D-9062-47F2-9AEB-8F73F7EB39DF}"/>
              </a:ext>
            </a:extLst>
          </p:cNvPr>
          <p:cNvSpPr txBox="1"/>
          <p:nvPr/>
        </p:nvSpPr>
        <p:spPr>
          <a:xfrm>
            <a:off x="5166900" y="3811795"/>
            <a:ext cx="1858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딥러닝 스터디 </a:t>
            </a:r>
            <a:r>
              <a:rPr lang="en-US" altLang="ko-KR" sz="20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</a:t>
            </a:r>
            <a:r>
              <a:rPr lang="ko-KR" altLang="en-US" sz="2000" spc="-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팀</a:t>
            </a:r>
          </a:p>
        </p:txBody>
      </p:sp>
    </p:spTree>
    <p:extLst>
      <p:ext uri="{BB962C8B-B14F-4D97-AF65-F5344CB8AC3E}">
        <p14:creationId xmlns:p14="http://schemas.microsoft.com/office/powerpoint/2010/main" val="3981150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1636</TotalTime>
  <Words>2889</Words>
  <Application>Microsoft Office PowerPoint</Application>
  <PresentationFormat>와이드스크린</PresentationFormat>
  <Paragraphs>664</Paragraphs>
  <Slides>92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92</vt:i4>
      </vt:variant>
    </vt:vector>
  </HeadingPairs>
  <TitlesOfParts>
    <vt:vector size="100" baseType="lpstr">
      <vt:lpstr>에스코어 드림 5 Medium</vt:lpstr>
      <vt:lpstr>에스코어 드림 4 Regular</vt:lpstr>
      <vt:lpstr>에스코어 드림 6 Bold</vt:lpstr>
      <vt:lpstr>Arial Nova Light</vt:lpstr>
      <vt:lpstr>Arial</vt:lpstr>
      <vt:lpstr>굴림체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김예림</cp:lastModifiedBy>
  <cp:revision>25</cp:revision>
  <dcterms:created xsi:type="dcterms:W3CDTF">2020-09-07T02:34:06Z</dcterms:created>
  <dcterms:modified xsi:type="dcterms:W3CDTF">2022-01-06T12:31:12Z</dcterms:modified>
</cp:coreProperties>
</file>